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74" r:id="rId4"/>
    <p:sldId id="272" r:id="rId5"/>
    <p:sldId id="258" r:id="rId6"/>
    <p:sldId id="264" r:id="rId7"/>
    <p:sldId id="263" r:id="rId8"/>
    <p:sldId id="257" r:id="rId9"/>
    <p:sldId id="259" r:id="rId10"/>
    <p:sldId id="260" r:id="rId11"/>
    <p:sldId id="261" r:id="rId12"/>
    <p:sldId id="262" r:id="rId13"/>
    <p:sldId id="266" r:id="rId14"/>
    <p:sldId id="268" r:id="rId15"/>
    <p:sldId id="270" r:id="rId16"/>
    <p:sldId id="273"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81"/>
    <p:restoredTop sz="93494"/>
  </p:normalViewPr>
  <p:slideViewPr>
    <p:cSldViewPr snapToGrid="0" snapToObjects="1">
      <p:cViewPr varScale="1">
        <p:scale>
          <a:sx n="149" d="100"/>
          <a:sy n="149" d="100"/>
        </p:scale>
        <p:origin x="200"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EAE2E7B-23F2-4B9A-BE45-D1D83F5449C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BE57A76-A4DA-4B96-ADA3-E1BA7FF365CC}">
      <dgm:prSet/>
      <dgm:spPr/>
      <dgm:t>
        <a:bodyPr/>
        <a:lstStyle/>
        <a:p>
          <a:r>
            <a:rPr lang="en-US" dirty="0"/>
            <a:t>Lego Spike Prime is our project robot.</a:t>
          </a:r>
        </a:p>
      </dgm:t>
    </dgm:pt>
    <dgm:pt modelId="{15C11B80-AEA6-4863-A795-32974C7FA8B7}" type="parTrans" cxnId="{75C21626-CFB1-48D7-9D51-0049377C7E0B}">
      <dgm:prSet/>
      <dgm:spPr/>
      <dgm:t>
        <a:bodyPr/>
        <a:lstStyle/>
        <a:p>
          <a:endParaRPr lang="en-US"/>
        </a:p>
      </dgm:t>
    </dgm:pt>
    <dgm:pt modelId="{2F7B75F3-D54D-42A9-8550-748FEDAD894D}" type="sibTrans" cxnId="{75C21626-CFB1-48D7-9D51-0049377C7E0B}">
      <dgm:prSet/>
      <dgm:spPr/>
      <dgm:t>
        <a:bodyPr/>
        <a:lstStyle/>
        <a:p>
          <a:endParaRPr lang="en-US"/>
        </a:p>
      </dgm:t>
    </dgm:pt>
    <dgm:pt modelId="{DF07E9CD-446A-4301-93C4-D4965C639ED3}">
      <dgm:prSet/>
      <dgm:spPr/>
      <dgm:t>
        <a:bodyPr/>
        <a:lstStyle/>
        <a:p>
          <a:r>
            <a:rPr lang="en-US" dirty="0"/>
            <a:t>It only uses parts available in the SPIKE Prime Set (45678). No Expansion Set needed.</a:t>
          </a:r>
        </a:p>
      </dgm:t>
    </dgm:pt>
    <dgm:pt modelId="{290D9BF0-B484-46A2-8BC4-010AB6CE0D54}" type="parTrans" cxnId="{B4D54E73-07CA-4D81-8A9C-E2F8135C7507}">
      <dgm:prSet/>
      <dgm:spPr/>
      <dgm:t>
        <a:bodyPr/>
        <a:lstStyle/>
        <a:p>
          <a:endParaRPr lang="en-US"/>
        </a:p>
      </dgm:t>
    </dgm:pt>
    <dgm:pt modelId="{2C0847B3-D461-4FFA-90F8-1E6D3D072A97}" type="sibTrans" cxnId="{B4D54E73-07CA-4D81-8A9C-E2F8135C7507}">
      <dgm:prSet/>
      <dgm:spPr/>
      <dgm:t>
        <a:bodyPr/>
        <a:lstStyle/>
        <a:p>
          <a:endParaRPr lang="en-US"/>
        </a:p>
      </dgm:t>
    </dgm:pt>
    <dgm:pt modelId="{CDBBBC22-B460-4432-9FF2-FC86EDD2333F}">
      <dgm:prSet/>
      <dgm:spPr/>
      <dgm:t>
        <a:bodyPr/>
        <a:lstStyle/>
        <a:p>
          <a:r>
            <a:rPr lang="en-US"/>
            <a:t>All sensors are pre-mounted for use in our lessons</a:t>
          </a:r>
        </a:p>
      </dgm:t>
    </dgm:pt>
    <dgm:pt modelId="{4ECF6202-4C77-4BD6-AAE8-78E46077E487}" type="parTrans" cxnId="{EBEDC97D-8388-441B-A4BB-FC76B3206D55}">
      <dgm:prSet/>
      <dgm:spPr/>
      <dgm:t>
        <a:bodyPr/>
        <a:lstStyle/>
        <a:p>
          <a:endParaRPr lang="en-US"/>
        </a:p>
      </dgm:t>
    </dgm:pt>
    <dgm:pt modelId="{96B1514F-B32A-41E4-A285-4605B17B58F0}" type="sibTrans" cxnId="{EBEDC97D-8388-441B-A4BB-FC76B3206D55}">
      <dgm:prSet/>
      <dgm:spPr/>
      <dgm:t>
        <a:bodyPr/>
        <a:lstStyle/>
        <a:p>
          <a:endParaRPr lang="en-US"/>
        </a:p>
      </dgm:t>
    </dgm:pt>
    <dgm:pt modelId="{ED779519-02AF-49A3-A925-934AED41BD1C}">
      <dgm:prSet/>
      <dgm:spPr/>
      <dgm:t>
        <a:bodyPr/>
        <a:lstStyle/>
        <a:p>
          <a:r>
            <a:rPr lang="en-US"/>
            <a:t>The wheel size is 56mm and the motors and sensors are configured as below.</a:t>
          </a:r>
        </a:p>
      </dgm:t>
    </dgm:pt>
    <dgm:pt modelId="{F5EA6D3B-CFCB-44AB-979E-4296D5634B84}" type="parTrans" cxnId="{52107F86-75E7-40C3-A3CE-6FC49A8F7226}">
      <dgm:prSet/>
      <dgm:spPr/>
      <dgm:t>
        <a:bodyPr/>
        <a:lstStyle/>
        <a:p>
          <a:endParaRPr lang="en-US"/>
        </a:p>
      </dgm:t>
    </dgm:pt>
    <dgm:pt modelId="{68A95B6E-48E1-42DC-B081-9D9B5AE9F541}" type="sibTrans" cxnId="{52107F86-75E7-40C3-A3CE-6FC49A8F7226}">
      <dgm:prSet/>
      <dgm:spPr/>
      <dgm:t>
        <a:bodyPr/>
        <a:lstStyle/>
        <a:p>
          <a:endParaRPr lang="en-US"/>
        </a:p>
      </dgm:t>
    </dgm:pt>
    <dgm:pt modelId="{EA6187C6-35B4-407E-87D6-723AB96EB619}">
      <dgm:prSet/>
      <dgm:spPr/>
      <dgm:t>
        <a:bodyPr/>
        <a:lstStyle/>
        <a:p>
          <a:r>
            <a:rPr lang="en-US" dirty="0"/>
            <a:t>Build instructions have been provided for building this robot. </a:t>
          </a:r>
        </a:p>
      </dgm:t>
    </dgm:pt>
    <dgm:pt modelId="{D271B21D-141D-4AAB-AAD3-AA43375CAAEA}" type="parTrans" cxnId="{6B8375B9-1F08-4852-A272-77261E67E927}">
      <dgm:prSet/>
      <dgm:spPr/>
      <dgm:t>
        <a:bodyPr/>
        <a:lstStyle/>
        <a:p>
          <a:endParaRPr lang="en-US"/>
        </a:p>
      </dgm:t>
    </dgm:pt>
    <dgm:pt modelId="{A82D9CF5-5138-4296-A6F9-7D24833AE273}" type="sibTrans" cxnId="{6B8375B9-1F08-4852-A272-77261E67E927}">
      <dgm:prSet/>
      <dgm:spPr/>
      <dgm:t>
        <a:bodyPr/>
        <a:lstStyle/>
        <a:p>
          <a:endParaRPr lang="en-US"/>
        </a:p>
      </dgm:t>
    </dgm:pt>
    <dgm:pt modelId="{758288CA-928C-40AC-B5AC-7413612CDB17}" type="pres">
      <dgm:prSet presAssocID="{DEAE2E7B-23F2-4B9A-BE45-D1D83F5449C4}" presName="root" presStyleCnt="0">
        <dgm:presLayoutVars>
          <dgm:dir/>
          <dgm:resizeHandles val="exact"/>
        </dgm:presLayoutVars>
      </dgm:prSet>
      <dgm:spPr/>
    </dgm:pt>
    <dgm:pt modelId="{A8F28039-339E-46B3-8869-BBE1536CB995}" type="pres">
      <dgm:prSet presAssocID="{5BE57A76-A4DA-4B96-ADA3-E1BA7FF365CC}" presName="compNode" presStyleCnt="0"/>
      <dgm:spPr/>
    </dgm:pt>
    <dgm:pt modelId="{ECF74899-CD2C-4767-8452-0FA1BE6D7ACB}" type="pres">
      <dgm:prSet presAssocID="{5BE57A76-A4DA-4B96-ADA3-E1BA7FF365CC}" presName="bgRect" presStyleLbl="bgShp" presStyleIdx="0" presStyleCnt="5" custLinFactNeighborX="2360"/>
      <dgm:spPr/>
    </dgm:pt>
    <dgm:pt modelId="{74C12411-6117-4BB7-8D95-4292437313D8}" type="pres">
      <dgm:prSet presAssocID="{5BE57A76-A4DA-4B96-ADA3-E1BA7FF365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28CC24CB-052F-42A3-ACC0-B4F710437670}" type="pres">
      <dgm:prSet presAssocID="{5BE57A76-A4DA-4B96-ADA3-E1BA7FF365CC}" presName="spaceRect" presStyleCnt="0"/>
      <dgm:spPr/>
    </dgm:pt>
    <dgm:pt modelId="{A276BE82-59D5-4F78-A490-5713E80AFCB7}" type="pres">
      <dgm:prSet presAssocID="{5BE57A76-A4DA-4B96-ADA3-E1BA7FF365CC}" presName="parTx" presStyleLbl="revTx" presStyleIdx="0" presStyleCnt="5">
        <dgm:presLayoutVars>
          <dgm:chMax val="0"/>
          <dgm:chPref val="0"/>
        </dgm:presLayoutVars>
      </dgm:prSet>
      <dgm:spPr/>
    </dgm:pt>
    <dgm:pt modelId="{C87B3F5F-8968-41A5-A33E-622840BB13F2}" type="pres">
      <dgm:prSet presAssocID="{2F7B75F3-D54D-42A9-8550-748FEDAD894D}" presName="sibTrans" presStyleCnt="0"/>
      <dgm:spPr/>
    </dgm:pt>
    <dgm:pt modelId="{43F0D528-1930-4713-BD8F-37030D2993B0}" type="pres">
      <dgm:prSet presAssocID="{DF07E9CD-446A-4301-93C4-D4965C639ED3}" presName="compNode" presStyleCnt="0"/>
      <dgm:spPr/>
    </dgm:pt>
    <dgm:pt modelId="{EFD7C9BF-2D57-480B-B69B-3C51BAACECE6}" type="pres">
      <dgm:prSet presAssocID="{DF07E9CD-446A-4301-93C4-D4965C639ED3}" presName="bgRect" presStyleLbl="bgShp" presStyleIdx="1" presStyleCnt="5"/>
      <dgm:spPr/>
    </dgm:pt>
    <dgm:pt modelId="{89483AC7-2F6D-426E-9B9E-3004ADDCCCEE}" type="pres">
      <dgm:prSet presAssocID="{DF07E9CD-446A-4301-93C4-D4965C639ED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F9B2ACC2-9651-4994-951C-22D978A409D0}" type="pres">
      <dgm:prSet presAssocID="{DF07E9CD-446A-4301-93C4-D4965C639ED3}" presName="spaceRect" presStyleCnt="0"/>
      <dgm:spPr/>
    </dgm:pt>
    <dgm:pt modelId="{EE0FB350-37E2-4F7E-9373-1E7A8F1B58B2}" type="pres">
      <dgm:prSet presAssocID="{DF07E9CD-446A-4301-93C4-D4965C639ED3}" presName="parTx" presStyleLbl="revTx" presStyleIdx="1" presStyleCnt="5">
        <dgm:presLayoutVars>
          <dgm:chMax val="0"/>
          <dgm:chPref val="0"/>
        </dgm:presLayoutVars>
      </dgm:prSet>
      <dgm:spPr/>
    </dgm:pt>
    <dgm:pt modelId="{A819695B-E85E-4C0C-A61F-409084879F36}" type="pres">
      <dgm:prSet presAssocID="{2C0847B3-D461-4FFA-90F8-1E6D3D072A97}" presName="sibTrans" presStyleCnt="0"/>
      <dgm:spPr/>
    </dgm:pt>
    <dgm:pt modelId="{CFC34F04-B295-468B-BAE1-C8B4C93EC5D5}" type="pres">
      <dgm:prSet presAssocID="{CDBBBC22-B460-4432-9FF2-FC86EDD2333F}" presName="compNode" presStyleCnt="0"/>
      <dgm:spPr/>
    </dgm:pt>
    <dgm:pt modelId="{273387D0-9FF1-4EF9-A746-F3A58BF6E843}" type="pres">
      <dgm:prSet presAssocID="{CDBBBC22-B460-4432-9FF2-FC86EDD2333F}" presName="bgRect" presStyleLbl="bgShp" presStyleIdx="2" presStyleCnt="5"/>
      <dgm:spPr/>
    </dgm:pt>
    <dgm:pt modelId="{0FF09DA6-7200-4AF9-B1E0-97E82083DF2A}" type="pres">
      <dgm:prSet presAssocID="{CDBBBC22-B460-4432-9FF2-FC86EDD2333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wer"/>
        </a:ext>
      </dgm:extLst>
    </dgm:pt>
    <dgm:pt modelId="{533A0DA7-6816-4E7D-85EF-59956EA76371}" type="pres">
      <dgm:prSet presAssocID="{CDBBBC22-B460-4432-9FF2-FC86EDD2333F}" presName="spaceRect" presStyleCnt="0"/>
      <dgm:spPr/>
    </dgm:pt>
    <dgm:pt modelId="{C346BF60-42F7-45F0-8A2F-F1D2E2A9B505}" type="pres">
      <dgm:prSet presAssocID="{CDBBBC22-B460-4432-9FF2-FC86EDD2333F}" presName="parTx" presStyleLbl="revTx" presStyleIdx="2" presStyleCnt="5">
        <dgm:presLayoutVars>
          <dgm:chMax val="0"/>
          <dgm:chPref val="0"/>
        </dgm:presLayoutVars>
      </dgm:prSet>
      <dgm:spPr/>
    </dgm:pt>
    <dgm:pt modelId="{0CDE2E23-ACEB-4C50-9E00-27366A552232}" type="pres">
      <dgm:prSet presAssocID="{96B1514F-B32A-41E4-A285-4605B17B58F0}" presName="sibTrans" presStyleCnt="0"/>
      <dgm:spPr/>
    </dgm:pt>
    <dgm:pt modelId="{5CD31CC2-FDFC-4BA3-B9E8-74EFC0139807}" type="pres">
      <dgm:prSet presAssocID="{ED779519-02AF-49A3-A925-934AED41BD1C}" presName="compNode" presStyleCnt="0"/>
      <dgm:spPr/>
    </dgm:pt>
    <dgm:pt modelId="{68E6B328-ED38-41C5-871E-82BAAE3013C8}" type="pres">
      <dgm:prSet presAssocID="{ED779519-02AF-49A3-A925-934AED41BD1C}" presName="bgRect" presStyleLbl="bgShp" presStyleIdx="3" presStyleCnt="5"/>
      <dgm:spPr/>
    </dgm:pt>
    <dgm:pt modelId="{A2EBF490-2A9C-4A45-B9AB-F84FA0181949}" type="pres">
      <dgm:prSet presAssocID="{ED779519-02AF-49A3-A925-934AED41BD1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ooter"/>
        </a:ext>
      </dgm:extLst>
    </dgm:pt>
    <dgm:pt modelId="{B91157D8-822A-4C63-B68B-2B44569B1F34}" type="pres">
      <dgm:prSet presAssocID="{ED779519-02AF-49A3-A925-934AED41BD1C}" presName="spaceRect" presStyleCnt="0"/>
      <dgm:spPr/>
    </dgm:pt>
    <dgm:pt modelId="{AAF03912-F95D-44AD-9BDD-637AC952A1B8}" type="pres">
      <dgm:prSet presAssocID="{ED779519-02AF-49A3-A925-934AED41BD1C}" presName="parTx" presStyleLbl="revTx" presStyleIdx="3" presStyleCnt="5">
        <dgm:presLayoutVars>
          <dgm:chMax val="0"/>
          <dgm:chPref val="0"/>
        </dgm:presLayoutVars>
      </dgm:prSet>
      <dgm:spPr/>
    </dgm:pt>
    <dgm:pt modelId="{B715D549-D84F-402B-B0A0-C079F54DB7CE}" type="pres">
      <dgm:prSet presAssocID="{68A95B6E-48E1-42DC-B081-9D9B5AE9F541}" presName="sibTrans" presStyleCnt="0"/>
      <dgm:spPr/>
    </dgm:pt>
    <dgm:pt modelId="{9930D2C3-59BF-4302-8BAA-560FD67D38EE}" type="pres">
      <dgm:prSet presAssocID="{EA6187C6-35B4-407E-87D6-723AB96EB619}" presName="compNode" presStyleCnt="0"/>
      <dgm:spPr/>
    </dgm:pt>
    <dgm:pt modelId="{34163DC1-6569-490D-A34C-6F2C89E316D1}" type="pres">
      <dgm:prSet presAssocID="{EA6187C6-35B4-407E-87D6-723AB96EB619}" presName="bgRect" presStyleLbl="bgShp" presStyleIdx="4" presStyleCnt="5"/>
      <dgm:spPr/>
    </dgm:pt>
    <dgm:pt modelId="{1696CED6-C3DA-4522-90FA-CF9C20558CCB}" type="pres">
      <dgm:prSet presAssocID="{EA6187C6-35B4-407E-87D6-723AB96EB61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ols"/>
        </a:ext>
      </dgm:extLst>
    </dgm:pt>
    <dgm:pt modelId="{5A253DE5-19F6-4BC2-94E0-FC8FD287BF0D}" type="pres">
      <dgm:prSet presAssocID="{EA6187C6-35B4-407E-87D6-723AB96EB619}" presName="spaceRect" presStyleCnt="0"/>
      <dgm:spPr/>
    </dgm:pt>
    <dgm:pt modelId="{598C5620-6235-4675-8A5A-01CB5038022D}" type="pres">
      <dgm:prSet presAssocID="{EA6187C6-35B4-407E-87D6-723AB96EB619}" presName="parTx" presStyleLbl="revTx" presStyleIdx="4" presStyleCnt="5">
        <dgm:presLayoutVars>
          <dgm:chMax val="0"/>
          <dgm:chPref val="0"/>
        </dgm:presLayoutVars>
      </dgm:prSet>
      <dgm:spPr/>
    </dgm:pt>
  </dgm:ptLst>
  <dgm:cxnLst>
    <dgm:cxn modelId="{75C21626-CFB1-48D7-9D51-0049377C7E0B}" srcId="{DEAE2E7B-23F2-4B9A-BE45-D1D83F5449C4}" destId="{5BE57A76-A4DA-4B96-ADA3-E1BA7FF365CC}" srcOrd="0" destOrd="0" parTransId="{15C11B80-AEA6-4863-A795-32974C7FA8B7}" sibTransId="{2F7B75F3-D54D-42A9-8550-748FEDAD894D}"/>
    <dgm:cxn modelId="{8ED56D35-B165-4131-A76C-36A680414030}" type="presOf" srcId="{CDBBBC22-B460-4432-9FF2-FC86EDD2333F}" destId="{C346BF60-42F7-45F0-8A2F-F1D2E2A9B505}" srcOrd="0" destOrd="0" presId="urn:microsoft.com/office/officeart/2018/2/layout/IconVerticalSolidList"/>
    <dgm:cxn modelId="{175D5557-75CF-4163-B2F6-BDC450073D06}" type="presOf" srcId="{EA6187C6-35B4-407E-87D6-723AB96EB619}" destId="{598C5620-6235-4675-8A5A-01CB5038022D}" srcOrd="0" destOrd="0" presId="urn:microsoft.com/office/officeart/2018/2/layout/IconVerticalSolidList"/>
    <dgm:cxn modelId="{EB3BD672-BCCD-4742-91CD-02350C9B2FF3}" type="presOf" srcId="{DEAE2E7B-23F2-4B9A-BE45-D1D83F5449C4}" destId="{758288CA-928C-40AC-B5AC-7413612CDB17}" srcOrd="0" destOrd="0" presId="urn:microsoft.com/office/officeart/2018/2/layout/IconVerticalSolidList"/>
    <dgm:cxn modelId="{B4D54E73-07CA-4D81-8A9C-E2F8135C7507}" srcId="{DEAE2E7B-23F2-4B9A-BE45-D1D83F5449C4}" destId="{DF07E9CD-446A-4301-93C4-D4965C639ED3}" srcOrd="1" destOrd="0" parTransId="{290D9BF0-B484-46A2-8BC4-010AB6CE0D54}" sibTransId="{2C0847B3-D461-4FFA-90F8-1E6D3D072A97}"/>
    <dgm:cxn modelId="{EBEDC97D-8388-441B-A4BB-FC76B3206D55}" srcId="{DEAE2E7B-23F2-4B9A-BE45-D1D83F5449C4}" destId="{CDBBBC22-B460-4432-9FF2-FC86EDD2333F}" srcOrd="2" destOrd="0" parTransId="{4ECF6202-4C77-4BD6-AAE8-78E46077E487}" sibTransId="{96B1514F-B32A-41E4-A285-4605B17B58F0}"/>
    <dgm:cxn modelId="{52107F86-75E7-40C3-A3CE-6FC49A8F7226}" srcId="{DEAE2E7B-23F2-4B9A-BE45-D1D83F5449C4}" destId="{ED779519-02AF-49A3-A925-934AED41BD1C}" srcOrd="3" destOrd="0" parTransId="{F5EA6D3B-CFCB-44AB-979E-4296D5634B84}" sibTransId="{68A95B6E-48E1-42DC-B081-9D9B5AE9F541}"/>
    <dgm:cxn modelId="{A89D508C-8E62-41F7-BC5E-72C2006C8B17}" type="presOf" srcId="{5BE57A76-A4DA-4B96-ADA3-E1BA7FF365CC}" destId="{A276BE82-59D5-4F78-A490-5713E80AFCB7}" srcOrd="0" destOrd="0" presId="urn:microsoft.com/office/officeart/2018/2/layout/IconVerticalSolidList"/>
    <dgm:cxn modelId="{7D75FE8E-5056-49AA-8751-E6948EEA2FC6}" type="presOf" srcId="{ED779519-02AF-49A3-A925-934AED41BD1C}" destId="{AAF03912-F95D-44AD-9BDD-637AC952A1B8}" srcOrd="0" destOrd="0" presId="urn:microsoft.com/office/officeart/2018/2/layout/IconVerticalSolidList"/>
    <dgm:cxn modelId="{E7C8C9A2-6E3A-497D-B381-F6D4EBA5401A}" type="presOf" srcId="{DF07E9CD-446A-4301-93C4-D4965C639ED3}" destId="{EE0FB350-37E2-4F7E-9373-1E7A8F1B58B2}" srcOrd="0" destOrd="0" presId="urn:microsoft.com/office/officeart/2018/2/layout/IconVerticalSolidList"/>
    <dgm:cxn modelId="{6B8375B9-1F08-4852-A272-77261E67E927}" srcId="{DEAE2E7B-23F2-4B9A-BE45-D1D83F5449C4}" destId="{EA6187C6-35B4-407E-87D6-723AB96EB619}" srcOrd="4" destOrd="0" parTransId="{D271B21D-141D-4AAB-AAD3-AA43375CAAEA}" sibTransId="{A82D9CF5-5138-4296-A6F9-7D24833AE273}"/>
    <dgm:cxn modelId="{2D5B7C76-FF88-471F-BDCF-CFC2BA890CEE}" type="presParOf" srcId="{758288CA-928C-40AC-B5AC-7413612CDB17}" destId="{A8F28039-339E-46B3-8869-BBE1536CB995}" srcOrd="0" destOrd="0" presId="urn:microsoft.com/office/officeart/2018/2/layout/IconVerticalSolidList"/>
    <dgm:cxn modelId="{9CC8CB8A-1DA9-4198-82D4-34C5B1BFC94A}" type="presParOf" srcId="{A8F28039-339E-46B3-8869-BBE1536CB995}" destId="{ECF74899-CD2C-4767-8452-0FA1BE6D7ACB}" srcOrd="0" destOrd="0" presId="urn:microsoft.com/office/officeart/2018/2/layout/IconVerticalSolidList"/>
    <dgm:cxn modelId="{0C62133B-B447-4D1F-AB05-B03D743B8725}" type="presParOf" srcId="{A8F28039-339E-46B3-8869-BBE1536CB995}" destId="{74C12411-6117-4BB7-8D95-4292437313D8}" srcOrd="1" destOrd="0" presId="urn:microsoft.com/office/officeart/2018/2/layout/IconVerticalSolidList"/>
    <dgm:cxn modelId="{840499E2-C9D2-4535-A91D-E7AA8475CCD8}" type="presParOf" srcId="{A8F28039-339E-46B3-8869-BBE1536CB995}" destId="{28CC24CB-052F-42A3-ACC0-B4F710437670}" srcOrd="2" destOrd="0" presId="urn:microsoft.com/office/officeart/2018/2/layout/IconVerticalSolidList"/>
    <dgm:cxn modelId="{7E31E418-5287-4423-B675-DEF08429D58B}" type="presParOf" srcId="{A8F28039-339E-46B3-8869-BBE1536CB995}" destId="{A276BE82-59D5-4F78-A490-5713E80AFCB7}" srcOrd="3" destOrd="0" presId="urn:microsoft.com/office/officeart/2018/2/layout/IconVerticalSolidList"/>
    <dgm:cxn modelId="{9E76E31D-632F-48B0-A02B-AD6DC76D6C5B}" type="presParOf" srcId="{758288CA-928C-40AC-B5AC-7413612CDB17}" destId="{C87B3F5F-8968-41A5-A33E-622840BB13F2}" srcOrd="1" destOrd="0" presId="urn:microsoft.com/office/officeart/2018/2/layout/IconVerticalSolidList"/>
    <dgm:cxn modelId="{FFBF11CD-72FA-4C1A-B7E0-76373B486BFE}" type="presParOf" srcId="{758288CA-928C-40AC-B5AC-7413612CDB17}" destId="{43F0D528-1930-4713-BD8F-37030D2993B0}" srcOrd="2" destOrd="0" presId="urn:microsoft.com/office/officeart/2018/2/layout/IconVerticalSolidList"/>
    <dgm:cxn modelId="{49FAF2E1-B26D-4F93-A5D1-371221B0D781}" type="presParOf" srcId="{43F0D528-1930-4713-BD8F-37030D2993B0}" destId="{EFD7C9BF-2D57-480B-B69B-3C51BAACECE6}" srcOrd="0" destOrd="0" presId="urn:microsoft.com/office/officeart/2018/2/layout/IconVerticalSolidList"/>
    <dgm:cxn modelId="{8CBAFED1-2193-4545-B8F6-DDF55CB7DEB9}" type="presParOf" srcId="{43F0D528-1930-4713-BD8F-37030D2993B0}" destId="{89483AC7-2F6D-426E-9B9E-3004ADDCCCEE}" srcOrd="1" destOrd="0" presId="urn:microsoft.com/office/officeart/2018/2/layout/IconVerticalSolidList"/>
    <dgm:cxn modelId="{B09BA41D-C04D-47D9-BC95-D58DC6FCCE89}" type="presParOf" srcId="{43F0D528-1930-4713-BD8F-37030D2993B0}" destId="{F9B2ACC2-9651-4994-951C-22D978A409D0}" srcOrd="2" destOrd="0" presId="urn:microsoft.com/office/officeart/2018/2/layout/IconVerticalSolidList"/>
    <dgm:cxn modelId="{E7022727-1B2A-4C34-8887-3FB5D49B2AD8}" type="presParOf" srcId="{43F0D528-1930-4713-BD8F-37030D2993B0}" destId="{EE0FB350-37E2-4F7E-9373-1E7A8F1B58B2}" srcOrd="3" destOrd="0" presId="urn:microsoft.com/office/officeart/2018/2/layout/IconVerticalSolidList"/>
    <dgm:cxn modelId="{97F0C262-FE94-424C-BE0F-051A12F0811F}" type="presParOf" srcId="{758288CA-928C-40AC-B5AC-7413612CDB17}" destId="{A819695B-E85E-4C0C-A61F-409084879F36}" srcOrd="3" destOrd="0" presId="urn:microsoft.com/office/officeart/2018/2/layout/IconVerticalSolidList"/>
    <dgm:cxn modelId="{6EE38D18-E21C-4327-9DF5-B1D78CFA3742}" type="presParOf" srcId="{758288CA-928C-40AC-B5AC-7413612CDB17}" destId="{CFC34F04-B295-468B-BAE1-C8B4C93EC5D5}" srcOrd="4" destOrd="0" presId="urn:microsoft.com/office/officeart/2018/2/layout/IconVerticalSolidList"/>
    <dgm:cxn modelId="{9619A09D-2631-4B82-AA7B-56F8A26DE466}" type="presParOf" srcId="{CFC34F04-B295-468B-BAE1-C8B4C93EC5D5}" destId="{273387D0-9FF1-4EF9-A746-F3A58BF6E843}" srcOrd="0" destOrd="0" presId="urn:microsoft.com/office/officeart/2018/2/layout/IconVerticalSolidList"/>
    <dgm:cxn modelId="{2803A130-96C7-4B7B-B78F-DDCEAC9801B8}" type="presParOf" srcId="{CFC34F04-B295-468B-BAE1-C8B4C93EC5D5}" destId="{0FF09DA6-7200-4AF9-B1E0-97E82083DF2A}" srcOrd="1" destOrd="0" presId="urn:microsoft.com/office/officeart/2018/2/layout/IconVerticalSolidList"/>
    <dgm:cxn modelId="{08A0DC28-E6E6-4954-9501-E3CC4990E945}" type="presParOf" srcId="{CFC34F04-B295-468B-BAE1-C8B4C93EC5D5}" destId="{533A0DA7-6816-4E7D-85EF-59956EA76371}" srcOrd="2" destOrd="0" presId="urn:microsoft.com/office/officeart/2018/2/layout/IconVerticalSolidList"/>
    <dgm:cxn modelId="{FFFE3955-D81F-4FD1-BC9A-5383EBA4F7CB}" type="presParOf" srcId="{CFC34F04-B295-468B-BAE1-C8B4C93EC5D5}" destId="{C346BF60-42F7-45F0-8A2F-F1D2E2A9B505}" srcOrd="3" destOrd="0" presId="urn:microsoft.com/office/officeart/2018/2/layout/IconVerticalSolidList"/>
    <dgm:cxn modelId="{737CEE0B-08AD-4E0F-9269-C0F24FB8AFD7}" type="presParOf" srcId="{758288CA-928C-40AC-B5AC-7413612CDB17}" destId="{0CDE2E23-ACEB-4C50-9E00-27366A552232}" srcOrd="5" destOrd="0" presId="urn:microsoft.com/office/officeart/2018/2/layout/IconVerticalSolidList"/>
    <dgm:cxn modelId="{33CD9484-81D0-4A27-8B8A-469BC9A90DDD}" type="presParOf" srcId="{758288CA-928C-40AC-B5AC-7413612CDB17}" destId="{5CD31CC2-FDFC-4BA3-B9E8-74EFC0139807}" srcOrd="6" destOrd="0" presId="urn:microsoft.com/office/officeart/2018/2/layout/IconVerticalSolidList"/>
    <dgm:cxn modelId="{73917940-2591-447E-8DED-95AE9DAD3476}" type="presParOf" srcId="{5CD31CC2-FDFC-4BA3-B9E8-74EFC0139807}" destId="{68E6B328-ED38-41C5-871E-82BAAE3013C8}" srcOrd="0" destOrd="0" presId="urn:microsoft.com/office/officeart/2018/2/layout/IconVerticalSolidList"/>
    <dgm:cxn modelId="{86588E24-5401-417F-8FED-0A042105D907}" type="presParOf" srcId="{5CD31CC2-FDFC-4BA3-B9E8-74EFC0139807}" destId="{A2EBF490-2A9C-4A45-B9AB-F84FA0181949}" srcOrd="1" destOrd="0" presId="urn:microsoft.com/office/officeart/2018/2/layout/IconVerticalSolidList"/>
    <dgm:cxn modelId="{761C41F4-1E65-4343-AA91-2EBEE358E477}" type="presParOf" srcId="{5CD31CC2-FDFC-4BA3-B9E8-74EFC0139807}" destId="{B91157D8-822A-4C63-B68B-2B44569B1F34}" srcOrd="2" destOrd="0" presId="urn:microsoft.com/office/officeart/2018/2/layout/IconVerticalSolidList"/>
    <dgm:cxn modelId="{3A1CB112-EB23-4338-9185-7ACA805A8210}" type="presParOf" srcId="{5CD31CC2-FDFC-4BA3-B9E8-74EFC0139807}" destId="{AAF03912-F95D-44AD-9BDD-637AC952A1B8}" srcOrd="3" destOrd="0" presId="urn:microsoft.com/office/officeart/2018/2/layout/IconVerticalSolidList"/>
    <dgm:cxn modelId="{552F7298-5F20-4941-8FC2-83C634F7DB86}" type="presParOf" srcId="{758288CA-928C-40AC-B5AC-7413612CDB17}" destId="{B715D549-D84F-402B-B0A0-C079F54DB7CE}" srcOrd="7" destOrd="0" presId="urn:microsoft.com/office/officeart/2018/2/layout/IconVerticalSolidList"/>
    <dgm:cxn modelId="{E6DD5A46-5337-4E4B-B903-9AC39D7BFBAE}" type="presParOf" srcId="{758288CA-928C-40AC-B5AC-7413612CDB17}" destId="{9930D2C3-59BF-4302-8BAA-560FD67D38EE}" srcOrd="8" destOrd="0" presId="urn:microsoft.com/office/officeart/2018/2/layout/IconVerticalSolidList"/>
    <dgm:cxn modelId="{3A88D0E7-0675-4FFA-A1EF-3DA32029A643}" type="presParOf" srcId="{9930D2C3-59BF-4302-8BAA-560FD67D38EE}" destId="{34163DC1-6569-490D-A34C-6F2C89E316D1}" srcOrd="0" destOrd="0" presId="urn:microsoft.com/office/officeart/2018/2/layout/IconVerticalSolidList"/>
    <dgm:cxn modelId="{ADE57D97-1696-4430-98B6-B77F9358E4E9}" type="presParOf" srcId="{9930D2C3-59BF-4302-8BAA-560FD67D38EE}" destId="{1696CED6-C3DA-4522-90FA-CF9C20558CCB}" srcOrd="1" destOrd="0" presId="urn:microsoft.com/office/officeart/2018/2/layout/IconVerticalSolidList"/>
    <dgm:cxn modelId="{40C9AB04-50D0-4000-96DD-AD15E9C8EE61}" type="presParOf" srcId="{9930D2C3-59BF-4302-8BAA-560FD67D38EE}" destId="{5A253DE5-19F6-4BC2-94E0-FC8FD287BF0D}" srcOrd="2" destOrd="0" presId="urn:microsoft.com/office/officeart/2018/2/layout/IconVerticalSolidList"/>
    <dgm:cxn modelId="{55B2949D-D478-42BF-9D4D-99BDCA6EB2FF}" type="presParOf" srcId="{9930D2C3-59BF-4302-8BAA-560FD67D38EE}" destId="{598C5620-6235-4675-8A5A-01CB5038022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74899-CD2C-4767-8452-0FA1BE6D7ACB}">
      <dsp:nvSpPr>
        <dsp:cNvPr id="0" name=""/>
        <dsp:cNvSpPr/>
      </dsp:nvSpPr>
      <dsp:spPr>
        <a:xfrm>
          <a:off x="0" y="4450"/>
          <a:ext cx="6117335" cy="947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12411-6117-4BB7-8D95-4292437313D8}">
      <dsp:nvSpPr>
        <dsp:cNvPr id="0" name=""/>
        <dsp:cNvSpPr/>
      </dsp:nvSpPr>
      <dsp:spPr>
        <a:xfrm>
          <a:off x="286760" y="217743"/>
          <a:ext cx="521382" cy="52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76BE82-59D5-4F78-A490-5713E80AFCB7}">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dirty="0"/>
            <a:t>Lego Spike Prime is our project robot.</a:t>
          </a:r>
        </a:p>
      </dsp:txBody>
      <dsp:txXfrm>
        <a:off x="1094903" y="4450"/>
        <a:ext cx="5022432" cy="947968"/>
      </dsp:txXfrm>
    </dsp:sp>
    <dsp:sp modelId="{EFD7C9BF-2D57-480B-B69B-3C51BAACECE6}">
      <dsp:nvSpPr>
        <dsp:cNvPr id="0" name=""/>
        <dsp:cNvSpPr/>
      </dsp:nvSpPr>
      <dsp:spPr>
        <a:xfrm>
          <a:off x="0" y="1189411"/>
          <a:ext cx="6117335" cy="947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483AC7-2F6D-426E-9B9E-3004ADDCCCEE}">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0FB350-37E2-4F7E-9373-1E7A8F1B58B2}">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dirty="0"/>
            <a:t>It only uses parts available in the SPIKE Prime Set (45678). No Expansion Set needed.</a:t>
          </a:r>
        </a:p>
      </dsp:txBody>
      <dsp:txXfrm>
        <a:off x="1094903" y="1189411"/>
        <a:ext cx="5022432" cy="947968"/>
      </dsp:txXfrm>
    </dsp:sp>
    <dsp:sp modelId="{273387D0-9FF1-4EF9-A746-F3A58BF6E843}">
      <dsp:nvSpPr>
        <dsp:cNvPr id="0" name=""/>
        <dsp:cNvSpPr/>
      </dsp:nvSpPr>
      <dsp:spPr>
        <a:xfrm>
          <a:off x="0" y="2374371"/>
          <a:ext cx="6117335" cy="9479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09DA6-7200-4AF9-B1E0-97E82083DF2A}">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46BF60-42F7-45F0-8A2F-F1D2E2A9B505}">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a:t>All sensors are pre-mounted for use in our lessons</a:t>
          </a:r>
        </a:p>
      </dsp:txBody>
      <dsp:txXfrm>
        <a:off x="1094903" y="2374371"/>
        <a:ext cx="5022432" cy="947968"/>
      </dsp:txXfrm>
    </dsp:sp>
    <dsp:sp modelId="{68E6B328-ED38-41C5-871E-82BAAE3013C8}">
      <dsp:nvSpPr>
        <dsp:cNvPr id="0" name=""/>
        <dsp:cNvSpPr/>
      </dsp:nvSpPr>
      <dsp:spPr>
        <a:xfrm>
          <a:off x="0" y="3559332"/>
          <a:ext cx="6117335" cy="94796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EBF490-2A9C-4A45-B9AB-F84FA0181949}">
      <dsp:nvSpPr>
        <dsp:cNvPr id="0" name=""/>
        <dsp:cNvSpPr/>
      </dsp:nvSpPr>
      <dsp:spPr>
        <a:xfrm>
          <a:off x="286760" y="3772625"/>
          <a:ext cx="521382" cy="521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03912-F95D-44AD-9BDD-637AC952A1B8}">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a:t>The wheel size is 56mm and the motors and sensors are configured as below.</a:t>
          </a:r>
        </a:p>
      </dsp:txBody>
      <dsp:txXfrm>
        <a:off x="1094903" y="3559332"/>
        <a:ext cx="5022432" cy="947968"/>
      </dsp:txXfrm>
    </dsp:sp>
    <dsp:sp modelId="{34163DC1-6569-490D-A34C-6F2C89E316D1}">
      <dsp:nvSpPr>
        <dsp:cNvPr id="0" name=""/>
        <dsp:cNvSpPr/>
      </dsp:nvSpPr>
      <dsp:spPr>
        <a:xfrm>
          <a:off x="0" y="4744292"/>
          <a:ext cx="6117335" cy="94796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96CED6-C3DA-4522-90FA-CF9C20558CCB}">
      <dsp:nvSpPr>
        <dsp:cNvPr id="0" name=""/>
        <dsp:cNvSpPr/>
      </dsp:nvSpPr>
      <dsp:spPr>
        <a:xfrm>
          <a:off x="286760" y="4957585"/>
          <a:ext cx="521382" cy="5213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8C5620-6235-4675-8A5A-01CB5038022D}">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844550">
            <a:lnSpc>
              <a:spcPct val="90000"/>
            </a:lnSpc>
            <a:spcBef>
              <a:spcPct val="0"/>
            </a:spcBef>
            <a:spcAft>
              <a:spcPct val="35000"/>
            </a:spcAft>
            <a:buNone/>
          </a:pPr>
          <a:r>
            <a:rPr lang="en-US" sz="1900" kern="1200" dirty="0"/>
            <a:t>Build instructions have been provided for building this robot. </a:t>
          </a:r>
        </a:p>
      </dsp:txBody>
      <dsp:txXfrm>
        <a:off x="1094903" y="4744292"/>
        <a:ext cx="5022432" cy="9479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6217-C87B-E549-B17E-6FAE16582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7CDD24-72B3-3A47-906C-1181BB2B45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BE62D0-13AA-BE4B-BDA7-DC55C59B302E}"/>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5" name="Footer Placeholder 4">
            <a:extLst>
              <a:ext uri="{FF2B5EF4-FFF2-40B4-BE49-F238E27FC236}">
                <a16:creationId xmlns:a16="http://schemas.microsoft.com/office/drawing/2014/main" id="{CDBB00B7-3918-6942-AFD6-398F2CF9E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A369D-4AB1-BC4B-AFDB-C34214D1B05B}"/>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209653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D0110-6923-554A-821F-84DC4B1EE3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9B3F3C-13BA-A44A-99D3-C4491ABD04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D3004-8E13-604F-8E11-D2561C09AD4C}"/>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5" name="Footer Placeholder 4">
            <a:extLst>
              <a:ext uri="{FF2B5EF4-FFF2-40B4-BE49-F238E27FC236}">
                <a16:creationId xmlns:a16="http://schemas.microsoft.com/office/drawing/2014/main" id="{099E347D-6044-5F44-BEB1-5963EEDD0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7B9E6-94A2-FF4D-A1D4-F4D2D174C880}"/>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816683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5C2A2C-4FED-9D4E-97A2-3F55F94BD0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7F2EE8-18E6-2C40-8C63-5177A2779C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CD5C1-C1C9-DC4B-AE24-CDCD32EC224A}"/>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5" name="Footer Placeholder 4">
            <a:extLst>
              <a:ext uri="{FF2B5EF4-FFF2-40B4-BE49-F238E27FC236}">
                <a16:creationId xmlns:a16="http://schemas.microsoft.com/office/drawing/2014/main" id="{F9872FB6-15FD-164F-8101-B1FBEDD61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09D7E-9BAF-684E-9C79-91F46B603E82}"/>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123420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09DF9-E1C3-CB44-A0C0-C2CF231A4A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44F1B-8455-494B-981F-654DD1A8B5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61E86-6395-F44C-B2A7-6A5B229EEA65}"/>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5" name="Footer Placeholder 4">
            <a:extLst>
              <a:ext uri="{FF2B5EF4-FFF2-40B4-BE49-F238E27FC236}">
                <a16:creationId xmlns:a16="http://schemas.microsoft.com/office/drawing/2014/main" id="{678C1101-0C08-DC4D-ACA3-3A7757E37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E2B43-020C-064E-9254-CE789CACC129}"/>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2505137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C1274-2A54-894B-ADA2-83D8943CF9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A3FC09-9F22-7247-877C-E184DB30CD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B54E96-FED9-EC47-80D8-F4AFE03ACB33}"/>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5" name="Footer Placeholder 4">
            <a:extLst>
              <a:ext uri="{FF2B5EF4-FFF2-40B4-BE49-F238E27FC236}">
                <a16:creationId xmlns:a16="http://schemas.microsoft.com/office/drawing/2014/main" id="{9FCDEBC8-9920-7745-B85D-DC2D8A905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1DCF2-8D6C-1943-82C6-AB9D953307BE}"/>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3702431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4538-BA93-904A-B786-26C86DB5F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F127F5-0042-3E4B-856D-E0E83C20B2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6CF47C-429B-CA42-9138-46E968E531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0075E-9F2F-F44D-BBA8-E2B2AFA2DFA9}"/>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6" name="Footer Placeholder 5">
            <a:extLst>
              <a:ext uri="{FF2B5EF4-FFF2-40B4-BE49-F238E27FC236}">
                <a16:creationId xmlns:a16="http://schemas.microsoft.com/office/drawing/2014/main" id="{2D1FE49A-1E35-704C-823F-572A65605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3656AA-6816-4442-8711-A46C11D6E934}"/>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200392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B351-B3A6-C746-9DE3-B7CACB848D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7F0324-5FCE-3C46-8F31-B0B8E8F8A1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4B9A68-D93A-DD42-9357-01FFFAD001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D83CAA-A7E9-2948-8CC2-AA81D9E345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C8C7CA-7610-6942-995A-DE7A835AC6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458868-D1B6-3C48-936E-EFBE943DC668}"/>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8" name="Footer Placeholder 7">
            <a:extLst>
              <a:ext uri="{FF2B5EF4-FFF2-40B4-BE49-F238E27FC236}">
                <a16:creationId xmlns:a16="http://schemas.microsoft.com/office/drawing/2014/main" id="{9B322541-FFB0-044E-8BFA-1E8380E2FE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CD19B7-6A1F-0F41-884E-BEE994B7987F}"/>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323033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8031B-9B1E-F845-A9C2-BA73F67910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B0C6BE-8AFB-504F-87A6-A5C54E171BDB}"/>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4" name="Footer Placeholder 3">
            <a:extLst>
              <a:ext uri="{FF2B5EF4-FFF2-40B4-BE49-F238E27FC236}">
                <a16:creationId xmlns:a16="http://schemas.microsoft.com/office/drawing/2014/main" id="{6924F15F-A7A0-C443-B0D8-7680ED7D53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DC6B80-E2BD-0144-B90C-30A369F78708}"/>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312170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45ADD-A80A-8947-8ED6-5EFF66778687}"/>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3" name="Footer Placeholder 2">
            <a:extLst>
              <a:ext uri="{FF2B5EF4-FFF2-40B4-BE49-F238E27FC236}">
                <a16:creationId xmlns:a16="http://schemas.microsoft.com/office/drawing/2014/main" id="{9FDC15B6-12DF-D748-BB75-416E10AFCA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9EB3C2-8E73-9548-87ED-69B614A1A55A}"/>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152862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8328-AA33-8A47-A7D1-F440EF17A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8A6609-6AE5-4A4E-9424-ADDCBA322E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9CF0DC-3869-D641-97A9-AF435341F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E8D580-A7F1-FD43-970E-3F8AEC6A6A28}"/>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6" name="Footer Placeholder 5">
            <a:extLst>
              <a:ext uri="{FF2B5EF4-FFF2-40B4-BE49-F238E27FC236}">
                <a16:creationId xmlns:a16="http://schemas.microsoft.com/office/drawing/2014/main" id="{BB56F835-C772-8041-8497-00CF0791D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58DAB-D216-9D4B-A354-5481C2229B6B}"/>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2759983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C9A8-65A7-4944-9434-02BAFC205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BE0D4C-D3BA-E744-A8BC-EE8CE12B33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AAA6B1-A704-6849-BE46-0E1CACAC7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C5F628-9E6C-8647-9005-875454A9C088}"/>
              </a:ext>
            </a:extLst>
          </p:cNvPr>
          <p:cNvSpPr>
            <a:spLocks noGrp="1"/>
          </p:cNvSpPr>
          <p:nvPr>
            <p:ph type="dt" sz="half" idx="10"/>
          </p:nvPr>
        </p:nvSpPr>
        <p:spPr/>
        <p:txBody>
          <a:bodyPr/>
          <a:lstStyle/>
          <a:p>
            <a:fld id="{DE27669A-DF3F-5A4A-B320-238637BE0A0B}" type="datetimeFigureOut">
              <a:rPr lang="en-US" smtClean="0"/>
              <a:t>12/15/21</a:t>
            </a:fld>
            <a:endParaRPr lang="en-US"/>
          </a:p>
        </p:txBody>
      </p:sp>
      <p:sp>
        <p:nvSpPr>
          <p:cNvPr id="6" name="Footer Placeholder 5">
            <a:extLst>
              <a:ext uri="{FF2B5EF4-FFF2-40B4-BE49-F238E27FC236}">
                <a16:creationId xmlns:a16="http://schemas.microsoft.com/office/drawing/2014/main" id="{0B0841B5-332B-E14B-B23E-952A625A99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81FA79-55E8-C740-A7AB-17A76392E422}"/>
              </a:ext>
            </a:extLst>
          </p:cNvPr>
          <p:cNvSpPr>
            <a:spLocks noGrp="1"/>
          </p:cNvSpPr>
          <p:nvPr>
            <p:ph type="sldNum" sz="quarter" idx="12"/>
          </p:nvPr>
        </p:nvSpPr>
        <p:spPr/>
        <p:txBody>
          <a:bodyPr/>
          <a:lstStyle/>
          <a:p>
            <a:fld id="{E2EAF577-CC6D-5142-87EE-ECF79DF1A7DC}" type="slidenum">
              <a:rPr lang="en-US" smtClean="0"/>
              <a:t>‹#›</a:t>
            </a:fld>
            <a:endParaRPr lang="en-US"/>
          </a:p>
        </p:txBody>
      </p:sp>
    </p:spTree>
    <p:extLst>
      <p:ext uri="{BB962C8B-B14F-4D97-AF65-F5344CB8AC3E}">
        <p14:creationId xmlns:p14="http://schemas.microsoft.com/office/powerpoint/2010/main" val="76425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8865C8-2C1C-A240-9118-CD4A301844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913F0-D58E-314E-A9E9-F5C382465D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D55BA9-06FC-F244-A6AF-39D255F448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7669A-DF3F-5A4A-B320-238637BE0A0B}" type="datetimeFigureOut">
              <a:rPr lang="en-US" smtClean="0"/>
              <a:t>12/15/21</a:t>
            </a:fld>
            <a:endParaRPr lang="en-US"/>
          </a:p>
        </p:txBody>
      </p:sp>
      <p:sp>
        <p:nvSpPr>
          <p:cNvPr id="5" name="Footer Placeholder 4">
            <a:extLst>
              <a:ext uri="{FF2B5EF4-FFF2-40B4-BE49-F238E27FC236}">
                <a16:creationId xmlns:a16="http://schemas.microsoft.com/office/drawing/2014/main" id="{33F3CFD6-F462-FD47-944D-96EEE4586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DE9AB9-1728-3347-8901-130E39687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AF577-CC6D-5142-87EE-ECF79DF1A7DC}" type="slidenum">
              <a:rPr lang="en-US" smtClean="0"/>
              <a:t>‹#›</a:t>
            </a:fld>
            <a:endParaRPr lang="en-US"/>
          </a:p>
        </p:txBody>
      </p:sp>
    </p:spTree>
    <p:extLst>
      <p:ext uri="{BB962C8B-B14F-4D97-AF65-F5344CB8AC3E}">
        <p14:creationId xmlns:p14="http://schemas.microsoft.com/office/powerpoint/2010/main" val="2788403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education.lego.com/en-us/lessons/prime-competition-ready/assembling-an-advanced-driving-base"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projects.raspberrypi.org/en/projects/lego-robot-car/2"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hyperlink" Target="https://education.lego.com/en-us/lessons/prime-extra-resources/what-is-this#lesson-plan" TargetMode="External"/><Relationship Id="rId1" Type="http://schemas.openxmlformats.org/officeDocument/2006/relationships/slideLayout" Target="../slideLayouts/slideLayout4.xml"/><Relationship Id="rId6" Type="http://schemas.openxmlformats.org/officeDocument/2006/relationships/hyperlink" Target="https://primelessons.org/en/RobotDesigns.html" TargetMode="External"/><Relationship Id="rId5" Type="http://schemas.openxmlformats.org/officeDocument/2006/relationships/image" Target="../media/image29.png"/><Relationship Id="rId4" Type="http://schemas.openxmlformats.org/officeDocument/2006/relationships/hyperlink" Target="https://www.raspberrypi.com/news/raspberry-pi-build-hat-lego-education/"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AsoD6jpedxI?list=PLXNn7QnqlNpgSG-5bJKTXAdJLUe_9Ljo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0032-7BAD-3D48-80A9-7BFD006A399E}"/>
              </a:ext>
            </a:extLst>
          </p:cNvPr>
          <p:cNvSpPr>
            <a:spLocks noGrp="1"/>
          </p:cNvSpPr>
          <p:nvPr>
            <p:ph type="title"/>
          </p:nvPr>
        </p:nvSpPr>
        <p:spPr>
          <a:xfrm>
            <a:off x="347580" y="607344"/>
            <a:ext cx="3670967" cy="4572000"/>
          </a:xfrm>
        </p:spPr>
        <p:txBody>
          <a:bodyPr>
            <a:noAutofit/>
          </a:bodyPr>
          <a:lstStyle/>
          <a:p>
            <a:r>
              <a:rPr lang="en-US" sz="4800" dirty="0">
                <a:effectLst>
                  <a:glow>
                    <a:schemeClr val="accent1">
                      <a:alpha val="40000"/>
                    </a:schemeClr>
                  </a:glow>
                  <a:outerShdw blurRad="50800" dist="50800" dir="5400000" sx="1000" sy="1000" algn="ctr" rotWithShape="0">
                    <a:srgbClr val="000000">
                      <a:alpha val="43137"/>
                    </a:srgbClr>
                  </a:outerShdw>
                  <a:reflection endPos="0" dist="50800" dir="5400000" sy="-100000" algn="bl" rotWithShape="0"/>
                </a:effectLst>
              </a:rPr>
              <a:t>Creating with Raspberry Pi and LEGO Spike Prime </a:t>
            </a:r>
          </a:p>
        </p:txBody>
      </p:sp>
      <p:pic>
        <p:nvPicPr>
          <p:cNvPr id="1028" name="Picture 4" descr="A photo of the finished LEGO® wheeled bot with the Raspberry Pi and Build HAT centrally mounted. There is a breadboard with wires attached to LEDs on top of the stack.">
            <a:extLst>
              <a:ext uri="{FF2B5EF4-FFF2-40B4-BE49-F238E27FC236}">
                <a16:creationId xmlns:a16="http://schemas.microsoft.com/office/drawing/2014/main" id="{0880B7B8-621E-E741-9807-D0E51FCE0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420" y="1932907"/>
            <a:ext cx="8128000" cy="4572000"/>
          </a:xfrm>
          <a:prstGeom prst="rect">
            <a:avLst/>
          </a:prstGeom>
          <a:noFill/>
          <a:ln>
            <a:noFill/>
          </a:ln>
          <a:effectLst>
            <a:outerShdw blurRad="50800" dist="50800" dir="5400000" algn="ctr" rotWithShape="0">
              <a:srgbClr val="000000"/>
            </a:outerShdw>
            <a:softEdge rad="45706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93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AD420A0-2E84-7E4D-8F11-F57168E24F45}"/>
              </a:ext>
            </a:extLst>
          </p:cNvPr>
          <p:cNvSpPr>
            <a:spLocks noGrp="1"/>
          </p:cNvSpPr>
          <p:nvPr>
            <p:ph type="body" sz="half" idx="2"/>
          </p:nvPr>
        </p:nvSpPr>
        <p:spPr>
          <a:xfrm>
            <a:off x="839788" y="3222106"/>
            <a:ext cx="3932237" cy="3099384"/>
          </a:xfrm>
        </p:spPr>
        <p:txBody>
          <a:bodyPr>
            <a:normAutofit/>
          </a:bodyPr>
          <a:lstStyle/>
          <a:p>
            <a:r>
              <a:rPr lang="en-US" sz="2800" dirty="0"/>
              <a:t>You should now power your Raspberry Pi using the 7.5V barrel jack on the Build HAT, which will allow you to use the motors.</a:t>
            </a:r>
          </a:p>
        </p:txBody>
      </p:sp>
      <p:pic>
        <p:nvPicPr>
          <p:cNvPr id="6146" name="Picture 2" descr="Animation showing Buildhat fitting to Raspberry Pi">
            <a:extLst>
              <a:ext uri="{FF2B5EF4-FFF2-40B4-BE49-F238E27FC236}">
                <a16:creationId xmlns:a16="http://schemas.microsoft.com/office/drawing/2014/main" id="{703005DA-7443-0445-B27A-EB86A60BB2E7}"/>
              </a:ext>
            </a:extLst>
          </p:cNvPr>
          <p:cNvPicPr>
            <a:picLocks noGrp="1" noChangeAspect="1" noChangeArrowheads="1"/>
          </p:cNvPicPr>
          <p:nvPr>
            <p:ph idx="1"/>
          </p:nvPr>
        </p:nvPicPr>
        <p:blipFill>
          <a:blip r:embed="rId2">
            <a:alphaModFix/>
            <a:extLst>
              <a:ext uri="{28A0092B-C50C-407E-A947-70E740481C1C}">
                <a14:useLocalDpi xmlns:a14="http://schemas.microsoft.com/office/drawing/2010/main" val="0"/>
              </a:ext>
            </a:extLst>
          </a:blip>
          <a:srcRect/>
          <a:stretch>
            <a:fillRect/>
          </a:stretch>
        </p:blipFill>
        <p:spPr bwMode="auto">
          <a:xfrm>
            <a:off x="5657546" y="2057400"/>
            <a:ext cx="5510016" cy="3099384"/>
          </a:xfrm>
          <a:prstGeom prst="rect">
            <a:avLst/>
          </a:prstGeom>
          <a:noFill/>
          <a:effectLst>
            <a:outerShdw blurRad="752669"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18AF26DE-F323-D64F-819D-228A9F83BBC9}"/>
              </a:ext>
            </a:extLst>
          </p:cNvPr>
          <p:cNvSpPr txBox="1">
            <a:spLocks/>
          </p:cNvSpPr>
          <p:nvPr/>
        </p:nvSpPr>
        <p:spPr>
          <a:xfrm>
            <a:off x="839788" y="1642187"/>
            <a:ext cx="4553306" cy="1133669"/>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r>
              <a:rPr lang="en-US" sz="7800" i="1" dirty="0"/>
              <a:t>Power up! </a:t>
            </a:r>
          </a:p>
        </p:txBody>
      </p:sp>
    </p:spTree>
    <p:extLst>
      <p:ext uri="{BB962C8B-B14F-4D97-AF65-F5344CB8AC3E}">
        <p14:creationId xmlns:p14="http://schemas.microsoft.com/office/powerpoint/2010/main" val="288426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B7D80106-2953-2A4C-AA25-6188201A7899}"/>
              </a:ext>
            </a:extLst>
          </p:cNvPr>
          <p:cNvPicPr>
            <a:picLocks noGrp="1" noChangeAspect="1"/>
          </p:cNvPicPr>
          <p:nvPr>
            <p:ph idx="1"/>
          </p:nvPr>
        </p:nvPicPr>
        <p:blipFill>
          <a:blip r:embed="rId2"/>
          <a:stretch>
            <a:fillRect/>
          </a:stretch>
        </p:blipFill>
        <p:spPr>
          <a:xfrm>
            <a:off x="643467" y="1642194"/>
            <a:ext cx="6891187" cy="3548960"/>
          </a:xfrm>
          <a:prstGeom prst="rect">
            <a:avLst/>
          </a:prstGeom>
        </p:spPr>
      </p:pic>
      <p:sp>
        <p:nvSpPr>
          <p:cNvPr id="20" name="Rectangle 19">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0"/>
            <a:ext cx="406212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F2A72B-4C35-BB47-BF96-3D04DACD4343}"/>
              </a:ext>
            </a:extLst>
          </p:cNvPr>
          <p:cNvSpPr>
            <a:spLocks noGrp="1"/>
          </p:cNvSpPr>
          <p:nvPr>
            <p:ph type="title"/>
          </p:nvPr>
        </p:nvSpPr>
        <p:spPr>
          <a:xfrm>
            <a:off x="8502650" y="643467"/>
            <a:ext cx="3117850" cy="2556385"/>
          </a:xfrm>
          <a:prstGeom prst="ellipse">
            <a:avLst/>
          </a:prstGeom>
        </p:spPr>
        <p:txBody>
          <a:bodyPr vert="horz" lIns="91440" tIns="45720" rIns="91440" bIns="45720" rtlCol="0" anchor="b">
            <a:normAutofit/>
          </a:bodyPr>
          <a:lstStyle/>
          <a:p>
            <a:pPr algn="ctr"/>
            <a:r>
              <a:rPr lang="en-US" sz="3400" kern="1200" dirty="0">
                <a:solidFill>
                  <a:schemeClr val="bg1"/>
                </a:solidFill>
                <a:latin typeface="+mj-lt"/>
                <a:ea typeface="+mj-ea"/>
                <a:cs typeface="+mj-cs"/>
              </a:rPr>
              <a:t>Set up the LEGO Spike motors</a:t>
            </a:r>
          </a:p>
        </p:txBody>
      </p:sp>
      <p:sp>
        <p:nvSpPr>
          <p:cNvPr id="4" name="Text Placeholder 3">
            <a:extLst>
              <a:ext uri="{FF2B5EF4-FFF2-40B4-BE49-F238E27FC236}">
                <a16:creationId xmlns:a16="http://schemas.microsoft.com/office/drawing/2014/main" id="{2BE37DB9-5148-EC4D-B771-756AD0C0859E}"/>
              </a:ext>
            </a:extLst>
          </p:cNvPr>
          <p:cNvSpPr>
            <a:spLocks noGrp="1"/>
          </p:cNvSpPr>
          <p:nvPr>
            <p:ph type="body" sz="half" idx="2"/>
          </p:nvPr>
        </p:nvSpPr>
        <p:spPr>
          <a:xfrm>
            <a:off x="8930678" y="3199852"/>
            <a:ext cx="2460516" cy="2831273"/>
          </a:xfrm>
        </p:spPr>
        <p:txBody>
          <a:bodyPr vert="horz" lIns="91440" tIns="45720" rIns="91440" bIns="45720" rtlCol="0">
            <a:noAutofit/>
          </a:bodyPr>
          <a:lstStyle/>
          <a:p>
            <a:r>
              <a:rPr lang="en-US" sz="2400" dirty="0">
                <a:solidFill>
                  <a:schemeClr val="bg1"/>
                </a:solidFill>
              </a:rPr>
              <a:t>The Raspberry Pi Build HAT and its Python library allow you to control LEGO Technic motors directly from your Raspberry Pi computer.</a:t>
            </a:r>
          </a:p>
        </p:txBody>
      </p:sp>
    </p:spTree>
    <p:extLst>
      <p:ext uri="{BB962C8B-B14F-4D97-AF65-F5344CB8AC3E}">
        <p14:creationId xmlns:p14="http://schemas.microsoft.com/office/powerpoint/2010/main" val="1284365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4" descr="Text&#10;&#10;Description automatically generated">
            <a:extLst>
              <a:ext uri="{FF2B5EF4-FFF2-40B4-BE49-F238E27FC236}">
                <a16:creationId xmlns:a16="http://schemas.microsoft.com/office/drawing/2014/main" id="{3794B9E6-B93D-004A-AFFF-764CA148484F}"/>
              </a:ext>
            </a:extLst>
          </p:cNvPr>
          <p:cNvPicPr>
            <a:picLocks noChangeAspect="1"/>
          </p:cNvPicPr>
          <p:nvPr/>
        </p:nvPicPr>
        <p:blipFill>
          <a:blip r:embed="rId2"/>
          <a:stretch>
            <a:fillRect/>
          </a:stretch>
        </p:blipFill>
        <p:spPr>
          <a:xfrm>
            <a:off x="501038" y="1001658"/>
            <a:ext cx="5379150" cy="4854683"/>
          </a:xfrm>
          <a:prstGeom prst="rect">
            <a:avLst/>
          </a:prstGeom>
          <a:effectLst>
            <a:outerShdw blurRad="848979" dist="50800" dir="5400000" algn="ctr" rotWithShape="0">
              <a:srgbClr val="000000">
                <a:alpha val="43137"/>
              </a:srgbClr>
            </a:outerShdw>
          </a:effectLst>
        </p:spPr>
      </p:pic>
      <p:pic>
        <p:nvPicPr>
          <p:cNvPr id="7" name="Picture 6">
            <a:extLst>
              <a:ext uri="{FF2B5EF4-FFF2-40B4-BE49-F238E27FC236}">
                <a16:creationId xmlns:a16="http://schemas.microsoft.com/office/drawing/2014/main" id="{08D84AD6-C017-2B4F-91B6-5F28714C71C5}"/>
              </a:ext>
            </a:extLst>
          </p:cNvPr>
          <p:cNvPicPr>
            <a:picLocks noChangeAspect="1"/>
          </p:cNvPicPr>
          <p:nvPr/>
        </p:nvPicPr>
        <p:blipFill>
          <a:blip r:embed="rId3"/>
          <a:stretch>
            <a:fillRect/>
          </a:stretch>
        </p:blipFill>
        <p:spPr>
          <a:xfrm>
            <a:off x="6142225" y="3190437"/>
            <a:ext cx="5787431" cy="665554"/>
          </a:xfrm>
          <a:prstGeom prst="rect">
            <a:avLst/>
          </a:prstGeom>
        </p:spPr>
      </p:pic>
    </p:spTree>
    <p:extLst>
      <p:ext uri="{BB962C8B-B14F-4D97-AF65-F5344CB8AC3E}">
        <p14:creationId xmlns:p14="http://schemas.microsoft.com/office/powerpoint/2010/main" val="1437353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91D7B6-C92B-A744-A0A9-4486F3C18BE4}"/>
              </a:ext>
            </a:extLst>
          </p:cNvPr>
          <p:cNvSpPr>
            <a:spLocks noGrp="1"/>
          </p:cNvSpPr>
          <p:nvPr>
            <p:ph type="body" sz="half" idx="2"/>
          </p:nvPr>
        </p:nvSpPr>
        <p:spPr>
          <a:xfrm>
            <a:off x="762000" y="2279018"/>
            <a:ext cx="5314543" cy="3375920"/>
          </a:xfrm>
        </p:spPr>
        <p:txBody>
          <a:bodyPr vert="horz" lIns="91440" tIns="45720" rIns="91440" bIns="45720" rtlCol="0" anchor="t">
            <a:normAutofit fontScale="92500" lnSpcReduction="10000"/>
          </a:bodyPr>
          <a:lstStyle/>
          <a:p>
            <a:pPr algn="ctr"/>
            <a:r>
              <a:rPr lang="en-US" sz="3200" dirty="0"/>
              <a:t>Please note how the basic ports are configured on the diagram on the right. Since all the sensors cannot start off connected to the Hub, you will have to disconnect ports so you can add the Distance and Force Sensors used in our lesson. </a:t>
            </a:r>
          </a:p>
          <a:p>
            <a:pPr indent="-228600">
              <a:buFont typeface="Arial" panose="020B0604020202020204" pitchFamily="34" charset="0"/>
              <a:buChar char="•"/>
            </a:pPr>
            <a:endParaRPr lang="en-US"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87FC4CEE-EFBD-1542-AE14-EF2A2B958FA5}"/>
              </a:ext>
            </a:extLst>
          </p:cNvPr>
          <p:cNvPicPr>
            <a:picLocks noGrp="1" noChangeAspect="1"/>
          </p:cNvPicPr>
          <p:nvPr>
            <p:ph idx="1"/>
          </p:nvPr>
        </p:nvPicPr>
        <p:blipFill>
          <a:blip r:embed="rId2"/>
          <a:stretch>
            <a:fillRect/>
          </a:stretch>
        </p:blipFill>
        <p:spPr>
          <a:xfrm>
            <a:off x="7884057" y="1188791"/>
            <a:ext cx="3796790" cy="2705212"/>
          </a:xfrm>
          <a:prstGeom prst="rect">
            <a:avLst/>
          </a:prstGeom>
        </p:spPr>
      </p:pic>
    </p:spTree>
    <p:extLst>
      <p:ext uri="{BB962C8B-B14F-4D97-AF65-F5344CB8AC3E}">
        <p14:creationId xmlns:p14="http://schemas.microsoft.com/office/powerpoint/2010/main" val="101384867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A041C-7BFB-8242-9694-6D171BF1EFB2}"/>
              </a:ext>
            </a:extLst>
          </p:cNvPr>
          <p:cNvSpPr>
            <a:spLocks noGrp="1"/>
          </p:cNvSpPr>
          <p:nvPr>
            <p:ph type="title"/>
          </p:nvPr>
        </p:nvSpPr>
        <p:spPr/>
        <p:txBody>
          <a:bodyPr/>
          <a:lstStyle/>
          <a:p>
            <a:r>
              <a:rPr lang="en-US" dirty="0"/>
              <a:t>Advanced Driving base</a:t>
            </a:r>
          </a:p>
        </p:txBody>
      </p:sp>
      <p:sp>
        <p:nvSpPr>
          <p:cNvPr id="3" name="Content Placeholder 2">
            <a:extLst>
              <a:ext uri="{FF2B5EF4-FFF2-40B4-BE49-F238E27FC236}">
                <a16:creationId xmlns:a16="http://schemas.microsoft.com/office/drawing/2014/main" id="{C1F5D142-9778-0E4D-87B5-3AFF4C52B752}"/>
              </a:ext>
            </a:extLst>
          </p:cNvPr>
          <p:cNvSpPr>
            <a:spLocks noGrp="1"/>
          </p:cNvSpPr>
          <p:nvPr>
            <p:ph idx="1"/>
          </p:nvPr>
        </p:nvSpPr>
        <p:spPr/>
        <p:txBody>
          <a:bodyPr>
            <a:noAutofit/>
          </a:bodyPr>
          <a:lstStyle/>
          <a:p>
            <a:r>
              <a:rPr lang="en-US" sz="2000" dirty="0"/>
              <a:t>You can also use the Advanced Driving Base (ADB). </a:t>
            </a:r>
          </a:p>
          <a:p>
            <a:r>
              <a:rPr lang="en-US" sz="2000" dirty="0"/>
              <a:t>It will require the SPIKE Prime Set (45678) as well as the SPIKE Prime Expansion Set (45680).</a:t>
            </a:r>
          </a:p>
          <a:p>
            <a:r>
              <a:rPr lang="en-US" sz="2000" dirty="0"/>
              <a:t>Instructions to build this model are available inside the SPIKE Prime and software online:</a:t>
            </a:r>
          </a:p>
          <a:p>
            <a:pPr lvl="1"/>
            <a:r>
              <a:rPr lang="en-US" sz="2000" dirty="0"/>
              <a:t> </a:t>
            </a:r>
            <a:r>
              <a:rPr lang="en-US" sz="1800" dirty="0">
                <a:hlinkClick r:id="rId2"/>
              </a:rPr>
              <a:t>https://education.lego.com/en-us/lessons/prime-competition-ready/assembling-an-advanced-driving-base</a:t>
            </a:r>
            <a:endParaRPr lang="en-US" sz="1800" dirty="0"/>
          </a:p>
          <a:p>
            <a:r>
              <a:rPr lang="en-US" sz="2000" dirty="0"/>
              <a:t>Please note how the basic ports are configured on the diagram on the right. Since all the sensors cannot start off connected to the Hub, you will have to disconnect ports so you can add the Distance and Force Sensors used in our lessons</a:t>
            </a:r>
          </a:p>
          <a:p>
            <a:r>
              <a:rPr lang="en-US" sz="2000" dirty="0"/>
              <a:t>The color sensors on ADB are also not optimally positioned for using in Color Mode. (see next slide)</a:t>
            </a:r>
          </a:p>
        </p:txBody>
      </p:sp>
      <p:pic>
        <p:nvPicPr>
          <p:cNvPr id="5" name="Picture 4">
            <a:extLst>
              <a:ext uri="{FF2B5EF4-FFF2-40B4-BE49-F238E27FC236}">
                <a16:creationId xmlns:a16="http://schemas.microsoft.com/office/drawing/2014/main" id="{B54E28D9-43DB-ED4B-97D2-7A2B089D2306}"/>
              </a:ext>
            </a:extLst>
          </p:cNvPr>
          <p:cNvPicPr>
            <a:picLocks noChangeAspect="1"/>
          </p:cNvPicPr>
          <p:nvPr/>
        </p:nvPicPr>
        <p:blipFill>
          <a:blip r:embed="rId3"/>
          <a:stretch>
            <a:fillRect/>
          </a:stretch>
        </p:blipFill>
        <p:spPr>
          <a:xfrm>
            <a:off x="1107064" y="2861293"/>
            <a:ext cx="3397684" cy="2566988"/>
          </a:xfrm>
          <a:prstGeom prst="rect">
            <a:avLst/>
          </a:prstGeom>
        </p:spPr>
      </p:pic>
    </p:spTree>
    <p:extLst>
      <p:ext uri="{BB962C8B-B14F-4D97-AF65-F5344CB8AC3E}">
        <p14:creationId xmlns:p14="http://schemas.microsoft.com/office/powerpoint/2010/main" val="3659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05CBD12A-401F-774F-B17E-77C73FA57C49}"/>
              </a:ext>
            </a:extLst>
          </p:cNvPr>
          <p:cNvPicPr>
            <a:picLocks noChangeAspect="1"/>
          </p:cNvPicPr>
          <p:nvPr/>
        </p:nvPicPr>
        <p:blipFill rotWithShape="1">
          <a:blip r:embed="rId2">
            <a:alphaModFix/>
          </a:blip>
          <a:srcRect b="7787"/>
          <a:stretch/>
        </p:blipFill>
        <p:spPr>
          <a:xfrm>
            <a:off x="20" y="1"/>
            <a:ext cx="12191980" cy="6857999"/>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658F6A-6D46-6B49-86CC-235BCE3C8C19}"/>
              </a:ext>
            </a:extLst>
          </p:cNvPr>
          <p:cNvSpPr>
            <a:spLocks noGrp="1"/>
          </p:cNvSpPr>
          <p:nvPr>
            <p:ph type="title"/>
          </p:nvPr>
        </p:nvSpPr>
        <p:spPr>
          <a:xfrm>
            <a:off x="186612" y="5154168"/>
            <a:ext cx="7755856" cy="1261872"/>
          </a:xfrm>
        </p:spPr>
        <p:txBody>
          <a:bodyPr vert="horz" lIns="91440" tIns="45720" rIns="91440" bIns="45720" rtlCol="0" anchor="ctr">
            <a:normAutofit/>
          </a:bodyPr>
          <a:lstStyle/>
          <a:p>
            <a:r>
              <a:rPr lang="en-US" sz="3600" b="1" dirty="0">
                <a:solidFill>
                  <a:schemeClr val="tx1">
                    <a:lumMod val="85000"/>
                    <a:lumOff val="15000"/>
                  </a:schemeClr>
                </a:solidFill>
              </a:rPr>
              <a:t>LEGO Spike Prime remote-controlled car</a:t>
            </a:r>
            <a:endParaRPr lang="en-US" sz="3600" dirty="0">
              <a:solidFill>
                <a:schemeClr val="tx1">
                  <a:lumMod val="85000"/>
                  <a:lumOff val="15000"/>
                </a:schemeClr>
              </a:solidFill>
            </a:endParaRPr>
          </a:p>
        </p:txBody>
      </p:sp>
      <p:sp>
        <p:nvSpPr>
          <p:cNvPr id="3" name="Text Placeholder 2">
            <a:extLst>
              <a:ext uri="{FF2B5EF4-FFF2-40B4-BE49-F238E27FC236}">
                <a16:creationId xmlns:a16="http://schemas.microsoft.com/office/drawing/2014/main" id="{66C0C79C-3A28-DA47-97B6-4414905B0D51}"/>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b="1" i="1" dirty="0">
                <a:solidFill>
                  <a:schemeClr val="accent5">
                    <a:lumMod val="40000"/>
                    <a:lumOff val="60000"/>
                  </a:schemeClr>
                </a:solidFill>
                <a:hlinkClick r:id="rId3">
                  <a:extLst>
                    <a:ext uri="{A12FA001-AC4F-418D-AE19-62706E023703}">
                      <ahyp:hlinkClr xmlns:ahyp="http://schemas.microsoft.com/office/drawing/2018/hyperlinkcolor" val="tx"/>
                    </a:ext>
                  </a:extLst>
                </a:hlinkClick>
              </a:rPr>
              <a:t>projects.raspberrypi.org/en/projects/lego-robot-car/2</a:t>
            </a:r>
            <a:endParaRPr lang="en-US" b="1" i="1" dirty="0">
              <a:solidFill>
                <a:schemeClr val="accent5">
                  <a:lumMod val="40000"/>
                  <a:lumOff val="60000"/>
                </a:schemeClr>
              </a:solidFill>
            </a:endParaRP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92237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Shape, rectangle&#10;&#10;Description automatically generated with medium confidence">
            <a:hlinkClick r:id="rId2"/>
            <a:extLst>
              <a:ext uri="{FF2B5EF4-FFF2-40B4-BE49-F238E27FC236}">
                <a16:creationId xmlns:a16="http://schemas.microsoft.com/office/drawing/2014/main" id="{51AA373A-5398-D044-98AE-C0427FDC5F6C}"/>
              </a:ext>
            </a:extLst>
          </p:cNvPr>
          <p:cNvPicPr>
            <a:picLocks noGrp="1" noChangeAspect="1"/>
          </p:cNvPicPr>
          <p:nvPr>
            <p:ph sz="half" idx="2"/>
          </p:nvPr>
        </p:nvPicPr>
        <p:blipFill>
          <a:blip r:embed="rId3"/>
          <a:stretch>
            <a:fillRect/>
          </a:stretch>
        </p:blipFill>
        <p:spPr>
          <a:xfrm>
            <a:off x="4038600" y="1195388"/>
            <a:ext cx="7186613" cy="2000250"/>
          </a:xfrm>
          <a:prstGeom prst="rect">
            <a:avLst/>
          </a:prstGeom>
        </p:spPr>
      </p:pic>
      <p:pic>
        <p:nvPicPr>
          <p:cNvPr id="6" name="Content Placeholder 5" descr="Logo&#10;&#10;Description automatically generated">
            <a:hlinkClick r:id="rId4"/>
            <a:extLst>
              <a:ext uri="{FF2B5EF4-FFF2-40B4-BE49-F238E27FC236}">
                <a16:creationId xmlns:a16="http://schemas.microsoft.com/office/drawing/2014/main" id="{FDF9D76B-C150-3F42-8ECF-282BFD4BD737}"/>
              </a:ext>
            </a:extLst>
          </p:cNvPr>
          <p:cNvPicPr>
            <a:picLocks noGrp="1" noChangeAspect="1"/>
          </p:cNvPicPr>
          <p:nvPr>
            <p:ph sz="half" idx="1"/>
          </p:nvPr>
        </p:nvPicPr>
        <p:blipFill>
          <a:blip r:embed="rId5"/>
          <a:stretch>
            <a:fillRect/>
          </a:stretch>
        </p:blipFill>
        <p:spPr>
          <a:xfrm>
            <a:off x="4038600" y="3249613"/>
            <a:ext cx="7186613" cy="1647825"/>
          </a:xfrm>
          <a:prstGeom prst="rect">
            <a:avLst/>
          </a:prstGeom>
        </p:spPr>
      </p:pic>
      <p:pic>
        <p:nvPicPr>
          <p:cNvPr id="10242" name="Picture 2">
            <a:hlinkClick r:id="rId6"/>
            <a:extLst>
              <a:ext uri="{FF2B5EF4-FFF2-40B4-BE49-F238E27FC236}">
                <a16:creationId xmlns:a16="http://schemas.microsoft.com/office/drawing/2014/main" id="{4210E354-834B-5143-BB95-C67F4C2A8E9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38600" y="4951413"/>
            <a:ext cx="7186613" cy="70643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FFD812-1F91-D241-92E3-6B926E4BE18B}"/>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Project Resource Links</a:t>
            </a:r>
          </a:p>
        </p:txBody>
      </p:sp>
    </p:spTree>
    <p:extLst>
      <p:ext uri="{BB962C8B-B14F-4D97-AF65-F5344CB8AC3E}">
        <p14:creationId xmlns:p14="http://schemas.microsoft.com/office/powerpoint/2010/main" val="417495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DBE9-1B5B-D74C-8C22-7D76A6FEF39D}"/>
              </a:ext>
            </a:extLst>
          </p:cNvPr>
          <p:cNvSpPr>
            <a:spLocks noGrp="1"/>
          </p:cNvSpPr>
          <p:nvPr>
            <p:ph type="title"/>
          </p:nvPr>
        </p:nvSpPr>
        <p:spPr/>
        <p:txBody>
          <a:bodyPr/>
          <a:lstStyle/>
          <a:p>
            <a:r>
              <a:rPr lang="en-US" dirty="0"/>
              <a:t>                    #APSCODES2021   #CSEdWeek</a:t>
            </a:r>
          </a:p>
        </p:txBody>
      </p:sp>
      <p:sp>
        <p:nvSpPr>
          <p:cNvPr id="5" name="Text Placeholder 4">
            <a:extLst>
              <a:ext uri="{FF2B5EF4-FFF2-40B4-BE49-F238E27FC236}">
                <a16:creationId xmlns:a16="http://schemas.microsoft.com/office/drawing/2014/main" id="{629EADAF-D016-0E46-A4C5-36FC72E2BCD4}"/>
              </a:ext>
            </a:extLst>
          </p:cNvPr>
          <p:cNvSpPr>
            <a:spLocks noGrp="1"/>
          </p:cNvSpPr>
          <p:nvPr>
            <p:ph type="body" sz="quarter" idx="3"/>
          </p:nvPr>
        </p:nvSpPr>
        <p:spPr>
          <a:xfrm>
            <a:off x="4766555" y="2021429"/>
            <a:ext cx="10003101" cy="2122555"/>
          </a:xfrm>
        </p:spPr>
        <p:txBody>
          <a:bodyPr>
            <a:normAutofit/>
          </a:bodyPr>
          <a:lstStyle/>
          <a:p>
            <a:r>
              <a:rPr lang="en-US" sz="3600" b="0" dirty="0"/>
              <a:t>@DavidJLockett</a:t>
            </a:r>
          </a:p>
        </p:txBody>
      </p:sp>
      <p:pic>
        <p:nvPicPr>
          <p:cNvPr id="11266" name="Picture 2" descr="Who Made That Twitter Bird? - The New York Times">
            <a:extLst>
              <a:ext uri="{FF2B5EF4-FFF2-40B4-BE49-F238E27FC236}">
                <a16:creationId xmlns:a16="http://schemas.microsoft.com/office/drawing/2014/main" id="{BA8F6DDB-7794-3149-B9B9-0C21D7F2F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648" y="2529703"/>
            <a:ext cx="3278907" cy="2382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81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1394B0-59E5-974E-8B7F-012E8ED451C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000" b="1" kern="1200" dirty="0">
                <a:solidFill>
                  <a:srgbClr val="FFFFFF"/>
                </a:solidFill>
                <a:latin typeface="+mj-lt"/>
                <a:ea typeface="+mj-ea"/>
                <a:cs typeface="+mj-cs"/>
              </a:rPr>
              <a:t>LEGO Education SPIKE Prime:</a:t>
            </a:r>
            <a:br>
              <a:rPr lang="en-US" sz="4000" b="1" kern="1200" dirty="0">
                <a:solidFill>
                  <a:srgbClr val="FFFFFF"/>
                </a:solidFill>
                <a:latin typeface="+mj-lt"/>
                <a:ea typeface="+mj-ea"/>
                <a:cs typeface="+mj-cs"/>
              </a:rPr>
            </a:br>
            <a:br>
              <a:rPr lang="en-US" sz="4800" b="1" dirty="0">
                <a:solidFill>
                  <a:srgbClr val="FFFFFF"/>
                </a:solidFill>
              </a:rPr>
            </a:br>
            <a:r>
              <a:rPr lang="en-US" sz="6000" b="1" i="1" kern="1200" dirty="0">
                <a:solidFill>
                  <a:srgbClr val="FFFFFF"/>
                </a:solidFill>
                <a:latin typeface="+mj-lt"/>
                <a:ea typeface="+mj-ea"/>
                <a:cs typeface="+mj-cs"/>
              </a:rPr>
              <a:t>What's in the Box?</a:t>
            </a:r>
            <a:endParaRPr lang="en-US" sz="6000" i="1" kern="1200" dirty="0">
              <a:solidFill>
                <a:srgbClr val="FFFFFF"/>
              </a:solidFill>
              <a:latin typeface="+mj-lt"/>
              <a:ea typeface="+mj-ea"/>
              <a:cs typeface="+mj-cs"/>
            </a:endParaRPr>
          </a:p>
        </p:txBody>
      </p:sp>
      <p:pic>
        <p:nvPicPr>
          <p:cNvPr id="8194" name="Picture 2" descr="LEGO® Education SPIKE™ Prime Expansion Set 45680 | LEGO® Education | Buy  online at the Official LEGO® Shop GR">
            <a:extLst>
              <a:ext uri="{FF2B5EF4-FFF2-40B4-BE49-F238E27FC236}">
                <a16:creationId xmlns:a16="http://schemas.microsoft.com/office/drawing/2014/main" id="{3DD71E19-79C8-5B4F-8EDD-91D26BB38558}"/>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9908" t="9091" r="8218" b="-2"/>
          <a:stretch/>
        </p:blipFill>
        <p:spPr bwMode="auto">
          <a:xfrm>
            <a:off x="5153822" y="840573"/>
            <a:ext cx="6553545" cy="518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236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4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nline Media 4" descr="LEGO Education SPIKE Prime: What's in the Box?">
            <a:hlinkClick r:id="" action="ppaction://media"/>
            <a:extLst>
              <a:ext uri="{FF2B5EF4-FFF2-40B4-BE49-F238E27FC236}">
                <a16:creationId xmlns:a16="http://schemas.microsoft.com/office/drawing/2014/main" id="{B1C6A3DE-BA52-4C46-91D4-D6DB1C0EDC9B}"/>
              </a:ext>
            </a:extLst>
          </p:cNvPr>
          <p:cNvPicPr>
            <a:picLocks noRot="1" noChangeAspect="1"/>
          </p:cNvPicPr>
          <p:nvPr>
            <a:videoFile r:link="rId1"/>
          </p:nvPr>
        </p:nvPicPr>
        <p:blipFill>
          <a:blip r:embed="rId3"/>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0715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Photo of a Raspberry Pi with a Raspberry Pi Build HAT fitted, mounted by its mounting holes to a large, flat, bright pink LEGO element lying on a desk. Cables connect three of the Build HAT ports to LEGO devices out of shot, and a few other LEGO components are connected to or adjacent to the construction. A Raspberry Pi camera module connector is connected to the Raspberry Pi through a slot in the Build HAT.">
            <a:extLst>
              <a:ext uri="{FF2B5EF4-FFF2-40B4-BE49-F238E27FC236}">
                <a16:creationId xmlns:a16="http://schemas.microsoft.com/office/drawing/2014/main" id="{CDE1BA79-A3A1-8745-B5D7-9E3AB3CA8D4E}"/>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9091" t="14531" b="828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94D230-DBD9-4A48-AF2F-49B66720BDA9}"/>
              </a:ext>
            </a:extLst>
          </p:cNvPr>
          <p:cNvSpPr>
            <a:spLocks noGrp="1"/>
          </p:cNvSpPr>
          <p:nvPr>
            <p:ph type="title"/>
          </p:nvPr>
        </p:nvSpPr>
        <p:spPr>
          <a:xfrm>
            <a:off x="7356068" y="644791"/>
            <a:ext cx="4493810" cy="1043409"/>
          </a:xfrm>
        </p:spPr>
        <p:txBody>
          <a:bodyPr vert="horz" lIns="91440" tIns="45720" rIns="91440" bIns="45720" rtlCol="0" anchor="ctr">
            <a:noAutofit/>
          </a:bodyPr>
          <a:lstStyle/>
          <a:p>
            <a:r>
              <a:rPr lang="en-US" sz="3600" b="1" dirty="0"/>
              <a:t>Raspberry Pi Build HAT</a:t>
            </a:r>
            <a:endParaRPr lang="en-US" sz="3600" dirty="0"/>
          </a:p>
        </p:txBody>
      </p:sp>
      <p:sp>
        <p:nvSpPr>
          <p:cNvPr id="4" name="Text Placeholder 3">
            <a:extLst>
              <a:ext uri="{FF2B5EF4-FFF2-40B4-BE49-F238E27FC236}">
                <a16:creationId xmlns:a16="http://schemas.microsoft.com/office/drawing/2014/main" id="{51145CD0-B544-8241-8AC8-AF7E0A9A16E7}"/>
              </a:ext>
            </a:extLst>
          </p:cNvPr>
          <p:cNvSpPr>
            <a:spLocks noGrp="1"/>
          </p:cNvSpPr>
          <p:nvPr>
            <p:ph type="body" sz="half" idx="2"/>
          </p:nvPr>
        </p:nvSpPr>
        <p:spPr>
          <a:xfrm>
            <a:off x="7472553" y="2033674"/>
            <a:ext cx="4260839" cy="2754086"/>
          </a:xfrm>
        </p:spPr>
        <p:txBody>
          <a:bodyPr vert="horz" lIns="91440" tIns="45720" rIns="91440" bIns="45720" rtlCol="0" anchor="t">
            <a:normAutofit/>
          </a:bodyPr>
          <a:lstStyle/>
          <a:p>
            <a:r>
              <a:rPr lang="en-US" sz="2400" dirty="0"/>
              <a:t>The Build HAT is part of an exciting new collaboration between Raspberry Pi and Lego Education to increase the impact and reach of STEAM learning.​</a:t>
            </a:r>
          </a:p>
        </p:txBody>
      </p:sp>
    </p:spTree>
    <p:extLst>
      <p:ext uri="{BB962C8B-B14F-4D97-AF65-F5344CB8AC3E}">
        <p14:creationId xmlns:p14="http://schemas.microsoft.com/office/powerpoint/2010/main" val="349934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807D-3318-974F-838C-03C041FF106A}"/>
              </a:ext>
            </a:extLst>
          </p:cNvPr>
          <p:cNvSpPr>
            <a:spLocks noGrp="1"/>
          </p:cNvSpPr>
          <p:nvPr>
            <p:ph type="title"/>
          </p:nvPr>
        </p:nvSpPr>
        <p:spPr>
          <a:xfrm>
            <a:off x="6287592" y="749184"/>
            <a:ext cx="4888306" cy="1325563"/>
          </a:xfrm>
        </p:spPr>
        <p:txBody>
          <a:bodyPr vert="horz" lIns="91440" tIns="45720" rIns="91440" bIns="45720" rtlCol="0" anchor="ctr">
            <a:normAutofit/>
          </a:bodyPr>
          <a:lstStyle/>
          <a:p>
            <a:pPr algn="ctr"/>
            <a:r>
              <a:rPr lang="en-US" sz="3600" kern="1200" dirty="0">
                <a:solidFill>
                  <a:schemeClr val="tx1"/>
                </a:solidFill>
                <a:latin typeface="+mj-lt"/>
                <a:ea typeface="+mj-ea"/>
                <a:cs typeface="+mj-cs"/>
              </a:rPr>
              <a:t>Process</a:t>
            </a:r>
          </a:p>
        </p:txBody>
      </p:sp>
      <p:sp>
        <p:nvSpPr>
          <p:cNvPr id="3078" name="Freeform: Shape 191">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79" name="Freeform: Shape 192">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LEGO® Education SPIKE™ Prime Expansion Set – STEMfinity">
            <a:extLst>
              <a:ext uri="{FF2B5EF4-FFF2-40B4-BE49-F238E27FC236}">
                <a16:creationId xmlns:a16="http://schemas.microsoft.com/office/drawing/2014/main" id="{BC44A5C9-F747-E742-AA20-E81C14C4035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246" r="2" b="9672"/>
          <a:stretch/>
        </p:blipFill>
        <p:spPr bwMode="auto">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E007F5DE-13EA-EF46-AE12-396E1953F8F9}"/>
              </a:ext>
            </a:extLst>
          </p:cNvPr>
          <p:cNvSpPr>
            <a:spLocks noGrp="1"/>
          </p:cNvSpPr>
          <p:nvPr>
            <p:ph type="body" sz="half" idx="2"/>
          </p:nvPr>
        </p:nvSpPr>
        <p:spPr>
          <a:xfrm>
            <a:off x="6745026" y="2074747"/>
            <a:ext cx="4884189" cy="3011896"/>
          </a:xfrm>
        </p:spPr>
        <p:txBody>
          <a:bodyPr vert="horz" lIns="91440" tIns="45720" rIns="91440" bIns="45720" rtlCol="0" anchor="t">
            <a:noAutofit/>
          </a:bodyPr>
          <a:lstStyle/>
          <a:p>
            <a:pPr marL="457200" indent="-457200">
              <a:buFont typeface="+mj-lt"/>
              <a:buAutoNum type="arabicPeriod"/>
            </a:pPr>
            <a:r>
              <a:rPr lang="en-US" sz="2400" dirty="0"/>
              <a:t>Use a LEGO Spike Prime and the Raspberry Pi Build HAT to build a robot car</a:t>
            </a:r>
          </a:p>
          <a:p>
            <a:pPr marL="457200" indent="-457200">
              <a:buFont typeface="+mj-lt"/>
              <a:buAutoNum type="arabicPeriod"/>
            </a:pPr>
            <a:r>
              <a:rPr lang="en-US" sz="2400" dirty="0"/>
              <a:t>Then program it so you can control it with a Bluetooth connection from your Android/Apple phone. </a:t>
            </a:r>
          </a:p>
        </p:txBody>
      </p:sp>
      <p:pic>
        <p:nvPicPr>
          <p:cNvPr id="3076" name="Picture 4" descr="Raspberry Pi 4 Model B– The Pi Hut">
            <a:extLst>
              <a:ext uri="{FF2B5EF4-FFF2-40B4-BE49-F238E27FC236}">
                <a16:creationId xmlns:a16="http://schemas.microsoft.com/office/drawing/2014/main" id="{60158E01-8BD4-B146-8A56-5086219572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27" r="-2" b="30382"/>
          <a:stretch/>
        </p:blipFill>
        <p:spPr bwMode="auto">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90235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7AB0-674A-A54A-8941-A82BE098F014}"/>
              </a:ext>
            </a:extLst>
          </p:cNvPr>
          <p:cNvSpPr>
            <a:spLocks noGrp="1"/>
          </p:cNvSpPr>
          <p:nvPr>
            <p:ph type="title" idx="4294967295"/>
          </p:nvPr>
        </p:nvSpPr>
        <p:spPr>
          <a:xfrm>
            <a:off x="395183" y="1904742"/>
            <a:ext cx="4519996" cy="1967528"/>
          </a:xfrm>
        </p:spPr>
        <p:txBody>
          <a:bodyPr vert="horz" lIns="91440" tIns="45720" rIns="91440" bIns="45720" rtlCol="0" anchor="b">
            <a:noAutofit/>
          </a:bodyPr>
          <a:lstStyle/>
          <a:p>
            <a:pPr algn="ctr"/>
            <a:r>
              <a:rPr lang="en-US" sz="6000" kern="1200" dirty="0">
                <a:solidFill>
                  <a:schemeClr val="tx1"/>
                </a:solidFill>
                <a:latin typeface="+mj-lt"/>
                <a:ea typeface="+mj-ea"/>
                <a:cs typeface="+mj-cs"/>
              </a:rPr>
              <a:t>Spike Prime</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Design Guide</a:t>
            </a:r>
          </a:p>
        </p:txBody>
      </p:sp>
      <p:pic>
        <p:nvPicPr>
          <p:cNvPr id="5" name="Content Placeholder 6" descr="A picture containing truck, car, white, street&#10;&#10;Description automatically generated">
            <a:extLst>
              <a:ext uri="{FF2B5EF4-FFF2-40B4-BE49-F238E27FC236}">
                <a16:creationId xmlns:a16="http://schemas.microsoft.com/office/drawing/2014/main" id="{8AAF36FD-8222-974E-97AE-AA02B3BCCE53}"/>
              </a:ext>
            </a:extLst>
          </p:cNvPr>
          <p:cNvPicPr>
            <a:picLocks noGrp="1" noChangeAspect="1"/>
          </p:cNvPicPr>
          <p:nvPr>
            <p:ph type="pic" idx="4294967295"/>
          </p:nvPr>
        </p:nvPicPr>
        <p:blipFill rotWithShape="1">
          <a:blip r:embed="rId2"/>
          <a:srcRect t="302"/>
          <a:stretch/>
        </p:blipFill>
        <p:spPr>
          <a:xfrm>
            <a:off x="5253688" y="565150"/>
            <a:ext cx="5688012" cy="5670550"/>
          </a:xfrm>
          <a:prstGeom prst="rect">
            <a:avLst/>
          </a:prstGeom>
        </p:spPr>
      </p:pic>
      <p:sp>
        <p:nvSpPr>
          <p:cNvPr id="6" name="Rectangle 5">
            <a:extLst>
              <a:ext uri="{FF2B5EF4-FFF2-40B4-BE49-F238E27FC236}">
                <a16:creationId xmlns:a16="http://schemas.microsoft.com/office/drawing/2014/main" id="{DC898B26-53EA-BA4F-B0EF-693F5852CB3F}"/>
              </a:ext>
            </a:extLst>
          </p:cNvPr>
          <p:cNvSpPr/>
          <p:nvPr/>
        </p:nvSpPr>
        <p:spPr>
          <a:xfrm>
            <a:off x="5139616" y="622762"/>
            <a:ext cx="1875193" cy="369332"/>
          </a:xfrm>
          <a:prstGeom prst="rect">
            <a:avLst/>
          </a:prstGeom>
        </p:spPr>
        <p:txBody>
          <a:bodyPr wrap="none">
            <a:spAutoFit/>
          </a:bodyPr>
          <a:lstStyle/>
          <a:p>
            <a:r>
              <a:rPr lang="en-US" dirty="0">
                <a:solidFill>
                  <a:srgbClr val="FF0000"/>
                </a:solidFill>
              </a:rPr>
              <a:t>A</a:t>
            </a:r>
            <a:r>
              <a:rPr lang="en-US" dirty="0"/>
              <a:t>: Medium Motor</a:t>
            </a:r>
          </a:p>
        </p:txBody>
      </p:sp>
      <p:sp>
        <p:nvSpPr>
          <p:cNvPr id="11" name="TextBox 10">
            <a:extLst>
              <a:ext uri="{FF2B5EF4-FFF2-40B4-BE49-F238E27FC236}">
                <a16:creationId xmlns:a16="http://schemas.microsoft.com/office/drawing/2014/main" id="{1FB853E8-D2E1-E349-ACA0-500734897020}"/>
              </a:ext>
            </a:extLst>
          </p:cNvPr>
          <p:cNvSpPr txBox="1"/>
          <p:nvPr/>
        </p:nvSpPr>
        <p:spPr>
          <a:xfrm>
            <a:off x="7623537" y="622762"/>
            <a:ext cx="1954306" cy="369332"/>
          </a:xfrm>
          <a:prstGeom prst="rect">
            <a:avLst/>
          </a:prstGeom>
          <a:noFill/>
        </p:spPr>
        <p:txBody>
          <a:bodyPr wrap="square" rtlCol="0">
            <a:spAutoFit/>
          </a:bodyPr>
          <a:lstStyle/>
          <a:p>
            <a:r>
              <a:rPr lang="en-US" dirty="0">
                <a:solidFill>
                  <a:srgbClr val="FF0000"/>
                </a:solidFill>
              </a:rPr>
              <a:t>B</a:t>
            </a:r>
            <a:r>
              <a:rPr lang="en-US" dirty="0"/>
              <a:t>: Force Sensor</a:t>
            </a:r>
          </a:p>
        </p:txBody>
      </p:sp>
      <p:sp>
        <p:nvSpPr>
          <p:cNvPr id="13" name="TextBox 12">
            <a:extLst>
              <a:ext uri="{FF2B5EF4-FFF2-40B4-BE49-F238E27FC236}">
                <a16:creationId xmlns:a16="http://schemas.microsoft.com/office/drawing/2014/main" id="{2FDAF443-EE35-1B42-85DF-0F219EFB50EC}"/>
              </a:ext>
            </a:extLst>
          </p:cNvPr>
          <p:cNvSpPr txBox="1"/>
          <p:nvPr/>
        </p:nvSpPr>
        <p:spPr>
          <a:xfrm>
            <a:off x="4915179" y="5668483"/>
            <a:ext cx="1954306" cy="369332"/>
          </a:xfrm>
          <a:prstGeom prst="rect">
            <a:avLst/>
          </a:prstGeom>
          <a:noFill/>
        </p:spPr>
        <p:txBody>
          <a:bodyPr wrap="square" rtlCol="0">
            <a:spAutoFit/>
          </a:bodyPr>
          <a:lstStyle/>
          <a:p>
            <a:r>
              <a:rPr lang="en-US" dirty="0">
                <a:solidFill>
                  <a:srgbClr val="FF0000"/>
                </a:solidFill>
              </a:rPr>
              <a:t>F</a:t>
            </a:r>
            <a:r>
              <a:rPr lang="en-US" dirty="0"/>
              <a:t>: Medium Motor</a:t>
            </a:r>
          </a:p>
        </p:txBody>
      </p:sp>
      <p:sp>
        <p:nvSpPr>
          <p:cNvPr id="14" name="TextBox 13">
            <a:extLst>
              <a:ext uri="{FF2B5EF4-FFF2-40B4-BE49-F238E27FC236}">
                <a16:creationId xmlns:a16="http://schemas.microsoft.com/office/drawing/2014/main" id="{EABCDE64-DD8F-EC47-938E-F95A52DB77A4}"/>
              </a:ext>
            </a:extLst>
          </p:cNvPr>
          <p:cNvSpPr txBox="1"/>
          <p:nvPr/>
        </p:nvSpPr>
        <p:spPr>
          <a:xfrm flipH="1">
            <a:off x="7751366" y="5722955"/>
            <a:ext cx="4066329" cy="369332"/>
          </a:xfrm>
          <a:prstGeom prst="rect">
            <a:avLst/>
          </a:prstGeom>
          <a:noFill/>
        </p:spPr>
        <p:txBody>
          <a:bodyPr wrap="square" rtlCol="0">
            <a:spAutoFit/>
          </a:bodyPr>
          <a:lstStyle/>
          <a:p>
            <a:r>
              <a:rPr lang="en-US" dirty="0">
                <a:solidFill>
                  <a:srgbClr val="FF0000"/>
                </a:solidFill>
              </a:rPr>
              <a:t>E</a:t>
            </a:r>
            <a:r>
              <a:rPr lang="en-US" dirty="0"/>
              <a:t>: Distance Sensor</a:t>
            </a:r>
          </a:p>
        </p:txBody>
      </p:sp>
      <p:sp>
        <p:nvSpPr>
          <p:cNvPr id="15" name="TextBox 14">
            <a:extLst>
              <a:ext uri="{FF2B5EF4-FFF2-40B4-BE49-F238E27FC236}">
                <a16:creationId xmlns:a16="http://schemas.microsoft.com/office/drawing/2014/main" id="{3D01E22D-1D8E-134D-873D-6DB8FE7C132F}"/>
              </a:ext>
            </a:extLst>
          </p:cNvPr>
          <p:cNvSpPr txBox="1"/>
          <p:nvPr/>
        </p:nvSpPr>
        <p:spPr>
          <a:xfrm>
            <a:off x="10541466" y="1535410"/>
            <a:ext cx="1650534" cy="369332"/>
          </a:xfrm>
          <a:prstGeom prst="rect">
            <a:avLst/>
          </a:prstGeom>
          <a:noFill/>
        </p:spPr>
        <p:txBody>
          <a:bodyPr wrap="square" rtlCol="0">
            <a:spAutoFit/>
          </a:bodyPr>
          <a:lstStyle/>
          <a:p>
            <a:r>
              <a:rPr lang="en-US" dirty="0">
                <a:solidFill>
                  <a:srgbClr val="FF0000"/>
                </a:solidFill>
              </a:rPr>
              <a:t>C</a:t>
            </a:r>
            <a:r>
              <a:rPr lang="en-US" dirty="0"/>
              <a:t>: Color Sensor</a:t>
            </a:r>
          </a:p>
        </p:txBody>
      </p:sp>
      <p:sp>
        <p:nvSpPr>
          <p:cNvPr id="16" name="TextBox 15">
            <a:extLst>
              <a:ext uri="{FF2B5EF4-FFF2-40B4-BE49-F238E27FC236}">
                <a16:creationId xmlns:a16="http://schemas.microsoft.com/office/drawing/2014/main" id="{D9EBC7FF-83B4-4F43-AA24-B7302F54456C}"/>
              </a:ext>
            </a:extLst>
          </p:cNvPr>
          <p:cNvSpPr txBox="1"/>
          <p:nvPr/>
        </p:nvSpPr>
        <p:spPr>
          <a:xfrm>
            <a:off x="10541466" y="3244334"/>
            <a:ext cx="1650534" cy="369332"/>
          </a:xfrm>
          <a:prstGeom prst="rect">
            <a:avLst/>
          </a:prstGeom>
          <a:noFill/>
        </p:spPr>
        <p:txBody>
          <a:bodyPr wrap="square" rtlCol="0">
            <a:spAutoFit/>
          </a:bodyPr>
          <a:lstStyle/>
          <a:p>
            <a:r>
              <a:rPr lang="en-US" dirty="0">
                <a:solidFill>
                  <a:srgbClr val="FF0000"/>
                </a:solidFill>
              </a:rPr>
              <a:t>D</a:t>
            </a:r>
            <a:r>
              <a:rPr lang="en-US" dirty="0"/>
              <a:t>: Large Motor</a:t>
            </a:r>
          </a:p>
        </p:txBody>
      </p:sp>
    </p:spTree>
    <p:extLst>
      <p:ext uri="{BB962C8B-B14F-4D97-AF65-F5344CB8AC3E}">
        <p14:creationId xmlns:p14="http://schemas.microsoft.com/office/powerpoint/2010/main" val="1571132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5"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469662E6-934D-43B5-9B52-7E109D19D6A5}"/>
              </a:ext>
            </a:extLst>
          </p:cNvPr>
          <p:cNvGraphicFramePr>
            <a:graphicFrameLocks noGrp="1"/>
          </p:cNvGraphicFramePr>
          <p:nvPr>
            <p:ph idx="1"/>
            <p:extLst>
              <p:ext uri="{D42A27DB-BD31-4B8C-83A1-F6EECF244321}">
                <p14:modId xmlns:p14="http://schemas.microsoft.com/office/powerpoint/2010/main" val="3867196673"/>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5" name="Picture 34" descr="A picture containing toy, cake, truck, indoor&#10;&#10;Description automatically generated">
            <a:extLst>
              <a:ext uri="{FF2B5EF4-FFF2-40B4-BE49-F238E27FC236}">
                <a16:creationId xmlns:a16="http://schemas.microsoft.com/office/drawing/2014/main" id="{823B7DAF-974F-924C-9FAA-D2F7C0E2F89F}"/>
              </a:ext>
            </a:extLst>
          </p:cNvPr>
          <p:cNvPicPr>
            <a:picLocks noChangeAspect="1"/>
          </p:cNvPicPr>
          <p:nvPr/>
        </p:nvPicPr>
        <p:blipFill>
          <a:blip r:embed="rId7"/>
          <a:stretch>
            <a:fillRect/>
          </a:stretch>
        </p:blipFill>
        <p:spPr>
          <a:xfrm>
            <a:off x="708924" y="2025212"/>
            <a:ext cx="3743433" cy="2807575"/>
          </a:xfrm>
          <a:prstGeom prst="rect">
            <a:avLst/>
          </a:prstGeom>
        </p:spPr>
      </p:pic>
    </p:spTree>
    <p:extLst>
      <p:ext uri="{BB962C8B-B14F-4D97-AF65-F5344CB8AC3E}">
        <p14:creationId xmlns:p14="http://schemas.microsoft.com/office/powerpoint/2010/main" val="414641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B0E0-E183-004C-A0E9-6D2DF80DDABD}"/>
              </a:ext>
            </a:extLst>
          </p:cNvPr>
          <p:cNvSpPr>
            <a:spLocks noGrp="1"/>
          </p:cNvSpPr>
          <p:nvPr>
            <p:ph type="title"/>
          </p:nvPr>
        </p:nvSpPr>
        <p:spPr>
          <a:xfrm>
            <a:off x="7464614" y="1783959"/>
            <a:ext cx="4087306" cy="735306"/>
          </a:xfrm>
        </p:spPr>
        <p:txBody>
          <a:bodyPr vert="horz" lIns="91440" tIns="45720" rIns="91440" bIns="45720" rtlCol="0" anchor="b">
            <a:normAutofit/>
          </a:bodyPr>
          <a:lstStyle/>
          <a:p>
            <a:pPr algn="ctr"/>
            <a:r>
              <a:rPr lang="en-US" sz="3600" dirty="0"/>
              <a:t>Before you begin </a:t>
            </a:r>
          </a:p>
        </p:txBody>
      </p:sp>
      <p:sp>
        <p:nvSpPr>
          <p:cNvPr id="3" name="Content Placeholder 2">
            <a:extLst>
              <a:ext uri="{FF2B5EF4-FFF2-40B4-BE49-F238E27FC236}">
                <a16:creationId xmlns:a16="http://schemas.microsoft.com/office/drawing/2014/main" id="{C405FFC3-63AE-314D-BD27-C3D29CD11E8D}"/>
              </a:ext>
            </a:extLst>
          </p:cNvPr>
          <p:cNvSpPr>
            <a:spLocks noGrp="1"/>
          </p:cNvSpPr>
          <p:nvPr>
            <p:ph sz="half" idx="1"/>
          </p:nvPr>
        </p:nvSpPr>
        <p:spPr>
          <a:xfrm>
            <a:off x="7464615" y="2855068"/>
            <a:ext cx="4087305" cy="1147863"/>
          </a:xfrm>
        </p:spPr>
        <p:txBody>
          <a:bodyPr vert="horz" lIns="91440" tIns="45720" rIns="91440" bIns="45720" rtlCol="0" anchor="t">
            <a:noAutofit/>
          </a:bodyPr>
          <a:lstStyle/>
          <a:p>
            <a:pPr marL="0" indent="0">
              <a:buNone/>
            </a:pPr>
            <a:r>
              <a:rPr lang="en-US" sz="3600" dirty="0"/>
              <a:t>*</a:t>
            </a:r>
            <a:r>
              <a:rPr lang="en-US" sz="3600" i="1" dirty="0"/>
              <a:t>You will need to have your Raspberry Pi computer set up and attached to your Build HAT. </a:t>
            </a:r>
          </a:p>
        </p:txBody>
      </p:sp>
      <p:sp>
        <p:nvSpPr>
          <p:cNvPr id="85" name="Freeform: Shape 8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Raspberry Pi bolted to a magenta LEGO Build Plate.">
            <a:extLst>
              <a:ext uri="{FF2B5EF4-FFF2-40B4-BE49-F238E27FC236}">
                <a16:creationId xmlns:a16="http://schemas.microsoft.com/office/drawing/2014/main" id="{A4446888-4BB2-8B40-B99D-1BAC3BEC1A8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8164" r="2393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30435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19C2576-84F6-3448-9CB8-375E06B38BBD}"/>
              </a:ext>
            </a:extLst>
          </p:cNvPr>
          <p:cNvSpPr>
            <a:spLocks noGrp="1"/>
          </p:cNvSpPr>
          <p:nvPr>
            <p:ph type="title"/>
          </p:nvPr>
        </p:nvSpPr>
        <p:spPr>
          <a:xfrm>
            <a:off x="841248" y="932688"/>
            <a:ext cx="4892040" cy="1773936"/>
          </a:xfrm>
        </p:spPr>
        <p:txBody>
          <a:bodyPr vert="horz" lIns="91440" tIns="45720" rIns="91440" bIns="45720" rtlCol="0" anchor="b">
            <a:normAutofit/>
          </a:bodyPr>
          <a:lstStyle/>
          <a:p>
            <a:pPr algn="ctr"/>
            <a:r>
              <a:rPr lang="en-US" sz="4000" kern="1200" dirty="0">
                <a:solidFill>
                  <a:schemeClr val="tx1"/>
                </a:solidFill>
                <a:latin typeface="+mj-lt"/>
                <a:ea typeface="+mj-ea"/>
                <a:cs typeface="+mj-cs"/>
              </a:rPr>
              <a:t>Mounting the Raspberry Pi </a:t>
            </a:r>
          </a:p>
        </p:txBody>
      </p:sp>
      <p:sp>
        <p:nvSpPr>
          <p:cNvPr id="4" name="Text Placeholder 3">
            <a:extLst>
              <a:ext uri="{FF2B5EF4-FFF2-40B4-BE49-F238E27FC236}">
                <a16:creationId xmlns:a16="http://schemas.microsoft.com/office/drawing/2014/main" id="{7288F990-3725-BD4B-B797-65A7C82C1F59}"/>
              </a:ext>
            </a:extLst>
          </p:cNvPr>
          <p:cNvSpPr>
            <a:spLocks noGrp="1"/>
          </p:cNvSpPr>
          <p:nvPr>
            <p:ph type="body" sz="half" idx="2"/>
          </p:nvPr>
        </p:nvSpPr>
        <p:spPr>
          <a:xfrm>
            <a:off x="841248" y="2898648"/>
            <a:ext cx="4892040" cy="3209544"/>
          </a:xfrm>
        </p:spPr>
        <p:txBody>
          <a:bodyPr vert="horz" lIns="91440" tIns="45720" rIns="91440" bIns="45720" rtlCol="0" anchor="t">
            <a:normAutofit/>
          </a:bodyPr>
          <a:lstStyle/>
          <a:p>
            <a:pPr marL="457200" indent="-457200">
              <a:buFont typeface="+mj-lt"/>
              <a:buAutoNum type="arabicPeriod"/>
            </a:pPr>
            <a:r>
              <a:rPr lang="en-US" sz="2000" dirty="0"/>
              <a:t>Line up the Build HAT with the Raspberry Pi, ensuring you can see the </a:t>
            </a:r>
            <a:r>
              <a:rPr lang="en-US" sz="2000" b="1" i="1" dirty="0">
                <a:solidFill>
                  <a:srgbClr val="FFFF00"/>
                </a:solidFill>
              </a:rPr>
              <a:t>This way up label. </a:t>
            </a:r>
          </a:p>
          <a:p>
            <a:pPr marL="457200" indent="-457200">
              <a:buFont typeface="+mj-lt"/>
              <a:buAutoNum type="arabicPeriod"/>
            </a:pPr>
            <a:r>
              <a:rPr lang="en-US" sz="2000" dirty="0"/>
              <a:t>Make sure all the GPIO pins are covered by the HAT and press down firmly.</a:t>
            </a:r>
          </a:p>
        </p:txBody>
      </p:sp>
      <p:cxnSp>
        <p:nvCxnSpPr>
          <p:cNvPr id="73" name="Straight Connector 72">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122" name="Picture 2" descr="Image of GPIO pins poking through the top of the Build HAT.">
            <a:extLst>
              <a:ext uri="{FF2B5EF4-FFF2-40B4-BE49-F238E27FC236}">
                <a16:creationId xmlns:a16="http://schemas.microsoft.com/office/drawing/2014/main" id="{A96A8362-035A-2A4E-B1BC-DABC204EA2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748272" y="788559"/>
            <a:ext cx="5025525" cy="529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10939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5055</TotalTime>
  <Words>472</Words>
  <Application>Microsoft Macintosh PowerPoint</Application>
  <PresentationFormat>Widescreen</PresentationFormat>
  <Paragraphs>42</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Tw Cen MT</vt:lpstr>
      <vt:lpstr>Office Theme</vt:lpstr>
      <vt:lpstr>Creating with Raspberry Pi and LEGO Spike Prime </vt:lpstr>
      <vt:lpstr>LEGO Education SPIKE Prime:  What's in the Box?</vt:lpstr>
      <vt:lpstr>PowerPoint Presentation</vt:lpstr>
      <vt:lpstr>Raspberry Pi Build HAT</vt:lpstr>
      <vt:lpstr>Process</vt:lpstr>
      <vt:lpstr>Spike Prime Design Guide</vt:lpstr>
      <vt:lpstr>PowerPoint Presentation</vt:lpstr>
      <vt:lpstr>Before you begin </vt:lpstr>
      <vt:lpstr>Mounting the Raspberry Pi </vt:lpstr>
      <vt:lpstr>PowerPoint Presentation</vt:lpstr>
      <vt:lpstr>Set up the LEGO Spike motors</vt:lpstr>
      <vt:lpstr>PowerPoint Presentation</vt:lpstr>
      <vt:lpstr>PowerPoint Presentation</vt:lpstr>
      <vt:lpstr>Advanced Driving base</vt:lpstr>
      <vt:lpstr>LEGO Spike Prime remote-controlled car</vt:lpstr>
      <vt:lpstr>Project Resource Links</vt:lpstr>
      <vt:lpstr>                    #APSCODES2021   #CSEdWeek</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Lockett</dc:creator>
  <cp:lastModifiedBy>Microsoft Office User</cp:lastModifiedBy>
  <cp:revision>3</cp:revision>
  <dcterms:created xsi:type="dcterms:W3CDTF">2021-12-07T02:26:49Z</dcterms:created>
  <dcterms:modified xsi:type="dcterms:W3CDTF">2021-12-15T17:31:31Z</dcterms:modified>
</cp:coreProperties>
</file>